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9" r:id="rId3"/>
    <p:sldId id="259" r:id="rId4"/>
    <p:sldId id="258" r:id="rId5"/>
    <p:sldId id="260" r:id="rId6"/>
    <p:sldId id="266" r:id="rId7"/>
    <p:sldId id="267" r:id="rId8"/>
    <p:sldId id="271" r:id="rId9"/>
    <p:sldId id="261" r:id="rId10"/>
    <p:sldId id="264" r:id="rId11"/>
    <p:sldId id="262" r:id="rId12"/>
    <p:sldId id="263" r:id="rId13"/>
    <p:sldId id="268" r:id="rId14"/>
    <p:sldId id="276" r:id="rId15"/>
    <p:sldId id="269" r:id="rId16"/>
    <p:sldId id="280" r:id="rId17"/>
    <p:sldId id="275" r:id="rId18"/>
    <p:sldId id="270" r:id="rId19"/>
    <p:sldId id="281" r:id="rId20"/>
    <p:sldId id="286" r:id="rId21"/>
    <p:sldId id="287" r:id="rId22"/>
    <p:sldId id="284" r:id="rId23"/>
    <p:sldId id="283" r:id="rId24"/>
    <p:sldId id="282" r:id="rId25"/>
    <p:sldId id="285" r:id="rId2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00000"/>
    <a:srgbClr val="A50021"/>
    <a:srgbClr val="66FFFF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olova\&#1052;&#1054;&#1071;%20&#1055;&#1040;&#1055;&#1050;&#1040;\!&#1057;&#1054;&#1047;&#1042;&#1045;&#1047;&#1044;&#1048;&#1045;\&#1044;&#1080;&#1089;&#1090;&#1072;&#1085;&#1094;&#1080;&#1086;&#1085;&#1085;&#1072;&#1103;%20&#1096;&#1082;&#1086;&#1083;&#1072;\&#1047;&#1072;&#1103;&#1074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0070C0"/>
              </a:solidFill>
            </c:spPr>
          </c:dPt>
          <c:dPt>
            <c:idx val="6"/>
            <c:bubble3D val="0"/>
            <c:spPr>
              <a:solidFill>
                <a:srgbClr val="7030A0"/>
              </a:solidFill>
            </c:spPr>
          </c:dPt>
          <c:cat>
            <c:strRef>
              <c:f>Статистика!$A$6:$A$15</c:f>
              <c:strCache>
                <c:ptCount val="10"/>
                <c:pt idx="0">
                  <c:v>Химия</c:v>
                </c:pt>
                <c:pt idx="1">
                  <c:v>География</c:v>
                </c:pt>
                <c:pt idx="2">
                  <c:v>Математика 9-11 класс</c:v>
                </c:pt>
                <c:pt idx="3">
                  <c:v>Физика 9-11 класс</c:v>
                </c:pt>
                <c:pt idx="4">
                  <c:v>История</c:v>
                </c:pt>
                <c:pt idx="5">
                  <c:v>Обществознание</c:v>
                </c:pt>
                <c:pt idx="6">
                  <c:v>Русский язык</c:v>
                </c:pt>
                <c:pt idx="7">
                  <c:v>Информатика</c:v>
                </c:pt>
                <c:pt idx="8">
                  <c:v>Математика 8 класс</c:v>
                </c:pt>
                <c:pt idx="9">
                  <c:v>Физика 8 класс</c:v>
                </c:pt>
              </c:strCache>
            </c:strRef>
          </c:cat>
          <c:val>
            <c:numRef>
              <c:f>Статистика!$C$6:$C$15</c:f>
              <c:numCache>
                <c:formatCode>General</c:formatCode>
                <c:ptCount val="10"/>
                <c:pt idx="0">
                  <c:v>129</c:v>
                </c:pt>
                <c:pt idx="1">
                  <c:v>85</c:v>
                </c:pt>
                <c:pt idx="2">
                  <c:v>46</c:v>
                </c:pt>
                <c:pt idx="3">
                  <c:v>36</c:v>
                </c:pt>
                <c:pt idx="4">
                  <c:v>100</c:v>
                </c:pt>
                <c:pt idx="5">
                  <c:v>202</c:v>
                </c:pt>
                <c:pt idx="6">
                  <c:v>114</c:v>
                </c:pt>
                <c:pt idx="7">
                  <c:v>42</c:v>
                </c:pt>
                <c:pt idx="8">
                  <c:v>144</c:v>
                </c:pt>
                <c:pt idx="9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"/>
          <c:y val="4.1513894938093016E-2"/>
          <c:w val="0.2301696650544163"/>
          <c:h val="0.92036248743587779"/>
        </c:manualLayout>
      </c:layout>
      <c:overlay val="0"/>
      <c:txPr>
        <a:bodyPr/>
        <a:lstStyle/>
        <a:p>
          <a:pPr>
            <a:lnSpc>
              <a:spcPct val="150000"/>
            </a:lnSpc>
            <a:defRPr sz="1400">
              <a:latin typeface="Calibri Light" panose="020F0302020204030204" pitchFamily="34" charset="0"/>
              <a:cs typeface="Calibri Light" panose="020F03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BF060-CB77-4484-99B2-DFE09D377B82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722FF-C4C0-4D26-B321-3361D21AF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89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EBF7C-0272-46A5-9DFD-ACCCE041807E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958F0-1C5F-4793-9756-D7E3B5145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15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958F0-1C5F-4793-9756-D7E3B5145C7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3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958F0-1C5F-4793-9756-D7E3B5145C7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3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958F0-1C5F-4793-9756-D7E3B5145C7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3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3649-81E8-415F-A0B1-3465D0070636}" type="datetime1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78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B224-575A-4C4F-A10C-61A3986C40C5}" type="datetime1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7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4312-BE66-4947-B1B0-606B23AFD194}" type="datetime1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2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E938-5700-48F8-94DD-1875DF11DCE4}" type="datetime1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8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B649-F115-4B27-B1FA-A5A70FB77456}" type="datetime1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7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9270-5D5C-4BB6-97DC-A93F78CD746C}" type="datetime1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CF14-C5F2-4687-B252-7582821FCCF0}" type="datetime1">
              <a:rPr lang="ru-RU" smtClean="0"/>
              <a:t>13.09.2018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19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0816-753D-4037-B8B6-CF559D666C9D}" type="datetime1">
              <a:rPr lang="ru-RU" smtClean="0"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80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F702-EC30-4760-AA4B-FE1EC37E700F}" type="datetime1">
              <a:rPr lang="ru-RU" smtClean="0"/>
              <a:t>13.09.2018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8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AD1D-92CE-4AD5-9F84-E4AFC46C0FE9}" type="datetime1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823B-BA1D-473B-B3B8-C979C164000B}" type="datetime1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0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E07A-1CF7-49D0-9F5C-1D7322F40E70}" type="datetime1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FE360-5019-422B-B211-CAD0EAD88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8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jpeg"/><Relationship Id="rId5" Type="http://schemas.microsoft.com/office/2007/relationships/hdphoto" Target="../media/hdphoto1.wdp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cptd.ippk.arkh-ed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jpeg"/><Relationship Id="rId5" Type="http://schemas.microsoft.com/office/2007/relationships/hdphoto" Target="../media/hdphoto1.wdp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" y="-15833"/>
            <a:ext cx="9144000" cy="68738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33"/>
            <a:ext cx="9170640" cy="16446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874"/>
            <a:ext cx="9170640" cy="7861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0" y="2046920"/>
            <a:ext cx="2376264" cy="2246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2434995"/>
            <a:ext cx="5340796" cy="1470025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Общие положения </a:t>
            </a:r>
            <a:r>
              <a:rPr lang="ru-RU" sz="3600" dirty="0"/>
              <a:t>организации обучения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0070C0"/>
                </a:solidFill>
              </a:rPr>
              <a:t>в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>ДИСТАНЦИОННОЙ интеллектуальной </a:t>
            </a:r>
            <a:r>
              <a:rPr lang="ru-RU" sz="3600" dirty="0">
                <a:solidFill>
                  <a:srgbClr val="0070C0"/>
                </a:solidFill>
              </a:rPr>
              <a:t>школе «Созвездие»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8465-2ECC-4ED9-8FD0-19B77B4CA0E3}" type="datetime1">
              <a:rPr lang="ru-RU" sz="1400" smtClean="0">
                <a:solidFill>
                  <a:schemeClr val="bg1"/>
                </a:solidFill>
              </a:rPr>
              <a:t>13.09.2018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" y="-15833"/>
            <a:ext cx="9144000" cy="6873833"/>
          </a:xfrm>
          <a:prstGeom prst="rect">
            <a:avLst/>
          </a:prstGeom>
        </p:spPr>
      </p:pic>
      <p:pic>
        <p:nvPicPr>
          <p:cNvPr id="4098" name="Picture 2" descr="https://pp.userapi.com/c840623/v840623974/1bbb2/D7OtBdoEo8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330042"/>
            <a:ext cx="11269897" cy="633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9"/>
          <a:stretch/>
        </p:blipFill>
        <p:spPr>
          <a:xfrm>
            <a:off x="0" y="-15833"/>
            <a:ext cx="9170640" cy="16446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92" r="13017" b="50000"/>
          <a:stretch/>
        </p:blipFill>
        <p:spPr>
          <a:xfrm>
            <a:off x="7560840" y="-32611"/>
            <a:ext cx="1619672" cy="7253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70640" cy="692696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E938-5700-48F8-94DD-1875DF11DCE4}" type="datetime1">
              <a:rPr lang="ru-RU" smtClean="0">
                <a:solidFill>
                  <a:schemeClr val="bg1"/>
                </a:solidFill>
              </a:rPr>
              <a:t>13.09.2018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10</a:t>
            </a:fld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7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" y="-15833"/>
            <a:ext cx="9144000" cy="6873833"/>
          </a:xfrm>
          <a:prstGeom prst="rect">
            <a:avLst/>
          </a:prstGeom>
        </p:spPr>
      </p:pic>
      <p:pic>
        <p:nvPicPr>
          <p:cNvPr id="2052" name="Picture 4" descr="https://pp.userapi.com/c834204/v834204556/b2e3d/q4v5GZktGw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519" y="330042"/>
            <a:ext cx="9728206" cy="648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9"/>
          <a:stretch/>
        </p:blipFill>
        <p:spPr>
          <a:xfrm>
            <a:off x="0" y="-15833"/>
            <a:ext cx="9170640" cy="16446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92" r="13017" b="50000"/>
          <a:stretch/>
        </p:blipFill>
        <p:spPr>
          <a:xfrm>
            <a:off x="7560840" y="-32611"/>
            <a:ext cx="1619672" cy="7253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70640" cy="692696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E938-5700-48F8-94DD-1875DF11DCE4}" type="datetime1">
              <a:rPr lang="ru-RU" smtClean="0">
                <a:solidFill>
                  <a:schemeClr val="bg1"/>
                </a:solidFill>
              </a:rPr>
              <a:t>13.09.2018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11</a:t>
            </a:fld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3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" y="-15833"/>
            <a:ext cx="9144000" cy="6873833"/>
          </a:xfrm>
          <a:prstGeom prst="rect">
            <a:avLst/>
          </a:prstGeom>
        </p:spPr>
      </p:pic>
      <p:pic>
        <p:nvPicPr>
          <p:cNvPr id="2050" name="Picture 2" descr="https://pp.userapi.com/c639322/v639322708/5bdbe/NDQj8jTfet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077" y="330042"/>
            <a:ext cx="9334589" cy="630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9"/>
          <a:stretch/>
        </p:blipFill>
        <p:spPr>
          <a:xfrm>
            <a:off x="0" y="-15833"/>
            <a:ext cx="9170640" cy="16446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92" r="13017" b="50000"/>
          <a:stretch/>
        </p:blipFill>
        <p:spPr>
          <a:xfrm>
            <a:off x="7560840" y="-32611"/>
            <a:ext cx="1619672" cy="7253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70640" cy="692696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E938-5700-48F8-94DD-1875DF11DCE4}" type="datetime1">
              <a:rPr lang="ru-RU" smtClean="0">
                <a:solidFill>
                  <a:schemeClr val="bg1"/>
                </a:solidFill>
              </a:rPr>
              <a:t>13.09.2018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12</a:t>
            </a:fld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7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32611"/>
            <a:ext cx="9180512" cy="6890611"/>
            <a:chOff x="0" y="-32611"/>
            <a:chExt cx="9180512" cy="68906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" y="-15833"/>
              <a:ext cx="9144000" cy="687383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9"/>
            <a:stretch/>
          </p:blipFill>
          <p:spPr>
            <a:xfrm>
              <a:off x="0" y="-15833"/>
              <a:ext cx="9170640" cy="164463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2" r="13017" b="50000"/>
            <a:stretch/>
          </p:blipFill>
          <p:spPr>
            <a:xfrm>
              <a:off x="7560840" y="-32611"/>
              <a:ext cx="1619672" cy="72530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5304"/>
              <a:ext cx="9170640" cy="692696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F702-EC30-4760-AA4B-FE1EC37E700F}" type="datetime1">
              <a:rPr lang="ru-RU" smtClean="0">
                <a:solidFill>
                  <a:schemeClr val="bg1"/>
                </a:solidFill>
              </a:rPr>
              <a:t>13.09.2018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13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4" y="3582100"/>
            <a:ext cx="1786747" cy="1786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6" y="1751991"/>
            <a:ext cx="1866582" cy="18665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38168" y="2259820"/>
            <a:ext cx="4106039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ea typeface="Cambria Math" panose="02040503050406030204" pitchFamily="18" charset="0"/>
              </a:rPr>
              <a:t>Посещение лекций </a:t>
            </a:r>
            <a:endParaRPr lang="ru-RU" sz="1400" dirty="0">
              <a:effectLst>
                <a:glow rad="139700">
                  <a:schemeClr val="bg1">
                    <a:alpha val="40000"/>
                  </a:schemeClr>
                </a:glow>
              </a:effectLst>
              <a:ea typeface="Cambria Math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8168" y="4060020"/>
            <a:ext cx="5222672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ea typeface="Cambria Math" panose="02040503050406030204" pitchFamily="18" charset="0"/>
              </a:rPr>
              <a:t>Выполнение домашних заданий</a:t>
            </a:r>
            <a:endParaRPr lang="ru-RU" sz="1400" dirty="0">
              <a:effectLst>
                <a:glow rad="139700">
                  <a:schemeClr val="bg1">
                    <a:alpha val="40000"/>
                  </a:schemeClr>
                </a:glow>
              </a:effectLst>
              <a:ea typeface="Cambria Math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1234" y="692696"/>
            <a:ext cx="7321532" cy="75469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  <a:ea typeface="Cambria Math" panose="02040503050406030204" pitchFamily="18" charset="0"/>
              </a:rPr>
              <a:t>Условия обучения</a:t>
            </a:r>
            <a:endParaRPr lang="ru-RU" sz="1600" b="1" dirty="0">
              <a:solidFill>
                <a:srgbClr val="0070C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+mj-lt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" y="-15833"/>
            <a:ext cx="9144000" cy="68738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9"/>
          <a:stretch/>
        </p:blipFill>
        <p:spPr>
          <a:xfrm>
            <a:off x="0" y="-15833"/>
            <a:ext cx="9170640" cy="16446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92" r="13017" b="50000"/>
          <a:stretch/>
        </p:blipFill>
        <p:spPr>
          <a:xfrm>
            <a:off x="7560840" y="-32611"/>
            <a:ext cx="1619672" cy="7253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70640" cy="692696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E938-5700-48F8-94DD-1875DF11DCE4}" type="datetime1">
              <a:rPr lang="ru-RU" smtClean="0">
                <a:solidFill>
                  <a:schemeClr val="bg1"/>
                </a:solidFill>
              </a:rPr>
              <a:t>13.09.2018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14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14" name="Picture 4" descr="Информация О, Значок, Кнопка, Веб, Справка, Сини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684076" cy="6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583668" y="893721"/>
            <a:ext cx="6300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ea typeface="Cambria Math" panose="02040503050406030204" pitchFamily="18" charset="0"/>
              </a:rPr>
              <a:t>Сайт дистанционного обучения </a:t>
            </a:r>
            <a:r>
              <a:rPr lang="en-US" sz="3200" u="sng" dirty="0" smtClean="0">
                <a:solidFill>
                  <a:srgbClr val="002060"/>
                </a:solidFill>
                <a:ea typeface="Cambria Math" panose="02040503050406030204" pitchFamily="18" charset="0"/>
              </a:rPr>
              <a:t>do.arkh-edu.ru</a:t>
            </a:r>
            <a:endParaRPr lang="ru-RU" sz="3200" u="sng" dirty="0">
              <a:solidFill>
                <a:srgbClr val="002060"/>
              </a:solidFill>
              <a:ea typeface="Cambria Math" panose="020405030504060302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9" y="2074887"/>
            <a:ext cx="8894763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32611"/>
            <a:ext cx="9180512" cy="6890611"/>
            <a:chOff x="0" y="-32611"/>
            <a:chExt cx="9180512" cy="68906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" y="-15833"/>
              <a:ext cx="9144000" cy="687383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9"/>
            <a:stretch/>
          </p:blipFill>
          <p:spPr>
            <a:xfrm>
              <a:off x="0" y="-15833"/>
              <a:ext cx="9170640" cy="164463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2" r="13017" b="50000"/>
            <a:stretch/>
          </p:blipFill>
          <p:spPr>
            <a:xfrm>
              <a:off x="7560840" y="-32611"/>
              <a:ext cx="1619672" cy="72530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5304"/>
              <a:ext cx="9170640" cy="692696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F702-EC30-4760-AA4B-FE1EC37E700F}" type="datetime1">
              <a:rPr lang="ru-RU" smtClean="0">
                <a:solidFill>
                  <a:schemeClr val="bg1"/>
                </a:solidFill>
              </a:rPr>
              <a:t>13.09.2018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15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158925"/>
            <a:ext cx="7488832" cy="433965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Куратор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000" dirty="0" smtClean="0"/>
              <a:t>от образовательной организации</a:t>
            </a:r>
          </a:p>
          <a:p>
            <a:endParaRPr lang="ru-RU" sz="3000" dirty="0" smtClean="0">
              <a:solidFill>
                <a:srgbClr val="0070C0"/>
              </a:solidFill>
            </a:endParaRPr>
          </a:p>
          <a:p>
            <a:r>
              <a:rPr lang="ru-RU" sz="3000" b="1" dirty="0" smtClean="0"/>
              <a:t>контролирует</a:t>
            </a:r>
            <a:r>
              <a:rPr lang="ru-RU" sz="3000" dirty="0" smtClean="0"/>
              <a:t> </a:t>
            </a:r>
            <a:r>
              <a:rPr lang="ru-RU" sz="3000" dirty="0"/>
              <a:t>посещение лекций, </a:t>
            </a:r>
            <a:r>
              <a:rPr lang="ru-RU" sz="3000" dirty="0" smtClean="0"/>
              <a:t>выполнение </a:t>
            </a:r>
            <a:r>
              <a:rPr lang="ru-RU" sz="3000" dirty="0"/>
              <a:t>заданий обучающимися Дистанционной школы, </a:t>
            </a:r>
            <a:endParaRPr lang="ru-RU" sz="3000" dirty="0" smtClean="0"/>
          </a:p>
          <a:p>
            <a:endParaRPr lang="ru-RU" sz="3000" dirty="0" smtClean="0"/>
          </a:p>
          <a:p>
            <a:r>
              <a:rPr lang="ru-RU" sz="3000" b="1" dirty="0" smtClean="0"/>
              <a:t>осуществляет </a:t>
            </a:r>
            <a:r>
              <a:rPr lang="ru-RU" sz="3000" b="1" dirty="0"/>
              <a:t>взаимодействие </a:t>
            </a:r>
            <a:r>
              <a:rPr lang="ru-RU" sz="3000" dirty="0"/>
              <a:t>с организационным комитетом Дистанционной школы. </a:t>
            </a:r>
          </a:p>
        </p:txBody>
      </p:sp>
    </p:spTree>
    <p:extLst>
      <p:ext uri="{BB962C8B-B14F-4D97-AF65-F5344CB8AC3E}">
        <p14:creationId xmlns:p14="http://schemas.microsoft.com/office/powerpoint/2010/main" val="57823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32611"/>
            <a:ext cx="9180512" cy="6890611"/>
            <a:chOff x="0" y="-32611"/>
            <a:chExt cx="9180512" cy="68906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" y="-15833"/>
              <a:ext cx="9144000" cy="687383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9"/>
            <a:stretch/>
          </p:blipFill>
          <p:spPr>
            <a:xfrm>
              <a:off x="0" y="-15833"/>
              <a:ext cx="9170640" cy="164463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2" r="13017" b="50000"/>
            <a:stretch/>
          </p:blipFill>
          <p:spPr>
            <a:xfrm>
              <a:off x="7560840" y="-32611"/>
              <a:ext cx="1619672" cy="72530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5304"/>
              <a:ext cx="9170640" cy="692696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F702-EC30-4760-AA4B-FE1EC37E700F}" type="datetime1">
              <a:rPr lang="ru-RU" smtClean="0">
                <a:solidFill>
                  <a:schemeClr val="bg1"/>
                </a:solidFill>
              </a:rPr>
              <a:t>13.09.2018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16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9264" y="1400592"/>
            <a:ext cx="6624736" cy="403187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3200" dirty="0" smtClean="0"/>
              <a:t>сайт «</a:t>
            </a:r>
            <a:r>
              <a:rPr lang="ru-RU" sz="3200" dirty="0"/>
              <a:t>Педагогическое сопровождение одаренности» 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cptd.ippk.arkh-edu.ru </a:t>
            </a:r>
          </a:p>
          <a:p>
            <a:endParaRPr lang="ru-RU" sz="3200" dirty="0"/>
          </a:p>
          <a:p>
            <a:r>
              <a:rPr lang="ru-RU" sz="3200" dirty="0" smtClean="0"/>
              <a:t>группа </a:t>
            </a:r>
            <a:r>
              <a:rPr lang="ru-RU" sz="3200" dirty="0"/>
              <a:t>«Сопровождение одарённых детей Поморья»  </a:t>
            </a:r>
            <a:endParaRPr lang="ru-RU" sz="3200" dirty="0" smtClean="0"/>
          </a:p>
          <a:p>
            <a:r>
              <a:rPr lang="ru-RU" sz="3200" dirty="0" smtClean="0">
                <a:solidFill>
                  <a:srgbClr val="0070C0"/>
                </a:solidFill>
              </a:rPr>
              <a:t>vk.com/29talant</a:t>
            </a:r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/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9266"/>
            <a:ext cx="1512168" cy="140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1264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25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32611"/>
            <a:ext cx="9180512" cy="6890611"/>
            <a:chOff x="0" y="-32611"/>
            <a:chExt cx="9180512" cy="68906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" y="-15833"/>
              <a:ext cx="9144000" cy="687383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9"/>
            <a:stretch/>
          </p:blipFill>
          <p:spPr>
            <a:xfrm>
              <a:off x="0" y="-15833"/>
              <a:ext cx="9170640" cy="164463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2" r="13017" b="50000"/>
            <a:stretch/>
          </p:blipFill>
          <p:spPr>
            <a:xfrm>
              <a:off x="7560840" y="-32611"/>
              <a:ext cx="1619672" cy="72530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5304"/>
              <a:ext cx="9170640" cy="692696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F702-EC30-4760-AA4B-FE1EC37E700F}" type="datetime1">
              <a:rPr lang="ru-RU" smtClean="0">
                <a:solidFill>
                  <a:schemeClr val="bg1"/>
                </a:solidFill>
              </a:rPr>
              <a:t>13.09.2018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17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9750" y="667815"/>
            <a:ext cx="3357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solidFill>
                  <a:srgbClr val="000099"/>
                </a:solidFill>
              </a:rPr>
              <a:t>cptd.ippk.arkh-edu.ru</a:t>
            </a:r>
            <a:endParaRPr lang="ru-RU" sz="2800" u="sng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" y="1367209"/>
            <a:ext cx="8154863" cy="465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6660232" y="4725144"/>
            <a:ext cx="2232248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4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32611"/>
            <a:ext cx="9180512" cy="6890611"/>
            <a:chOff x="0" y="-32611"/>
            <a:chExt cx="9180512" cy="68906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" y="-15833"/>
              <a:ext cx="9144000" cy="687383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9"/>
            <a:stretch/>
          </p:blipFill>
          <p:spPr>
            <a:xfrm>
              <a:off x="0" y="-15833"/>
              <a:ext cx="9170640" cy="164463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2" r="13017" b="50000"/>
            <a:stretch/>
          </p:blipFill>
          <p:spPr>
            <a:xfrm>
              <a:off x="7560840" y="-32611"/>
              <a:ext cx="1619672" cy="72530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5304"/>
              <a:ext cx="9170640" cy="692696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F702-EC30-4760-AA4B-FE1EC37E700F}" type="datetime1">
              <a:rPr lang="ru-RU" smtClean="0">
                <a:solidFill>
                  <a:schemeClr val="bg1"/>
                </a:solidFill>
              </a:rPr>
              <a:t>13.09.2018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18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620688"/>
            <a:ext cx="7488832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Заявки от МО</a:t>
            </a:r>
            <a:endParaRPr lang="ru-RU" sz="3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0"/>
          <a:stretch/>
        </p:blipFill>
        <p:spPr>
          <a:xfrm>
            <a:off x="0" y="1290577"/>
            <a:ext cx="9144000" cy="523476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6200000">
            <a:off x="-1595426" y="3115708"/>
            <a:ext cx="3744416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Курсы дистанционной школы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4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32611"/>
            <a:ext cx="9180512" cy="6890611"/>
            <a:chOff x="0" y="-32611"/>
            <a:chExt cx="9180512" cy="68906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" y="-15833"/>
              <a:ext cx="9144000" cy="687383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9"/>
            <a:stretch/>
          </p:blipFill>
          <p:spPr>
            <a:xfrm>
              <a:off x="0" y="-15833"/>
              <a:ext cx="9170640" cy="164463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2" r="13017" b="50000"/>
            <a:stretch/>
          </p:blipFill>
          <p:spPr>
            <a:xfrm>
              <a:off x="7560840" y="-32611"/>
              <a:ext cx="1619672" cy="72530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5304"/>
              <a:ext cx="9170640" cy="692696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F702-EC30-4760-AA4B-FE1EC37E700F}" type="datetime1">
              <a:rPr lang="ru-RU" smtClean="0">
                <a:solidFill>
                  <a:schemeClr val="bg1"/>
                </a:solidFill>
              </a:rPr>
              <a:t>13.09.2018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19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0864" y="1988840"/>
            <a:ext cx="8208912" cy="31700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</a:rPr>
              <a:t>Порядок регистрации </a:t>
            </a:r>
            <a:endParaRPr lang="ru-RU" sz="4400" b="1" dirty="0" smtClean="0">
              <a:solidFill>
                <a:srgbClr val="0070C0"/>
              </a:solidFill>
            </a:endParaRPr>
          </a:p>
          <a:p>
            <a:pPr algn="ctr"/>
            <a:endParaRPr lang="ru-RU" sz="28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/>
              <a:t>на курсы Дистанционной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интеллектуальной </a:t>
            </a:r>
            <a:r>
              <a:rPr lang="ru-RU" sz="3200" b="1" dirty="0"/>
              <a:t>школы «Созвездие» 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2400" dirty="0" smtClean="0"/>
              <a:t>кураторов </a:t>
            </a:r>
            <a:r>
              <a:rPr lang="ru-RU" sz="2400" dirty="0"/>
              <a:t>и обучающихся образовательных организаций Архангельской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32838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" y="-15833"/>
            <a:ext cx="9144000" cy="68738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33"/>
            <a:ext cx="9170640" cy="16446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874"/>
            <a:ext cx="9170640" cy="786126"/>
          </a:xfrm>
          <a:prstGeom prst="rect">
            <a:avLst/>
          </a:prstGeom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8465-2ECC-4ED9-8FD0-19B77B4CA0E3}" type="datetime1">
              <a:rPr lang="ru-RU" sz="1400" smtClean="0">
                <a:solidFill>
                  <a:schemeClr val="bg1"/>
                </a:solidFill>
              </a:rPr>
              <a:t>13.09.2018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47753" y="3689325"/>
            <a:ext cx="5623437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rgbClr val="33004D"/>
                </a:solidFill>
                <a:effectLst/>
                <a:latin typeface="Book Antiqua" pitchFamily="18" charset="0"/>
                <a:cs typeface="Arial" pitchFamily="34" charset="0"/>
              </a:rPr>
              <a:t>Отдел педагогического </a:t>
            </a:r>
            <a:b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rgbClr val="33004D"/>
                </a:solidFill>
                <a:effectLst/>
                <a:latin typeface="Book Antiqua" pitchFamily="18" charset="0"/>
                <a:cs typeface="Arial" pitchFamily="34" charset="0"/>
              </a:rPr>
            </a:b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rgbClr val="33004D"/>
                </a:solidFill>
                <a:effectLst/>
                <a:latin typeface="Book Antiqua" pitchFamily="18" charset="0"/>
                <a:cs typeface="Arial" pitchFamily="34" charset="0"/>
              </a:rPr>
              <a:t>сопровождения одарённости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АО ИОО_80_для презентации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5711358" cy="111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logo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371876"/>
            <a:ext cx="909464" cy="91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20691" y="2437007"/>
            <a:ext cx="4147753" cy="110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alibri Light" pitchFamily="34" charset="0"/>
                <a:cs typeface="Arial" pitchFamily="34" charset="0"/>
              </a:rPr>
              <a:t>Региональный центр содействия 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alibri Light" pitchFamily="34" charset="0"/>
                <a:cs typeface="Arial" pitchFamily="3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alibri Light" pitchFamily="34" charset="0"/>
                <a:cs typeface="Arial" pitchFamily="34" charset="0"/>
              </a:rPr>
              <a:t>профессиональному самоопределению 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alibri Light" pitchFamily="34" charset="0"/>
                <a:cs typeface="Arial" pitchFamily="3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alibri Light" pitchFamily="34" charset="0"/>
                <a:cs typeface="Arial" pitchFamily="34" charset="0"/>
              </a:rPr>
              <a:t>обучающихся Архангельской области 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2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0" y="2046920"/>
            <a:ext cx="2376264" cy="2246176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120690" y="5331116"/>
            <a:ext cx="4147753" cy="110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spc="300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alibri Light" pitchFamily="34" charset="0"/>
                <a:cs typeface="Arial" pitchFamily="34" charset="0"/>
              </a:rPr>
              <a:t>Тел. 8 (8182) 65-20-62</a:t>
            </a:r>
            <a:endParaRPr kumimoji="0" lang="ru-RU" altLang="ru-RU" sz="4800" b="1" i="0" u="none" strike="noStrike" cap="none" spc="30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3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-32611"/>
            <a:ext cx="9180512" cy="6890611"/>
            <a:chOff x="0" y="-32611"/>
            <a:chExt cx="9180512" cy="689061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" y="-15833"/>
              <a:ext cx="9144000" cy="68738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9"/>
            <a:stretch/>
          </p:blipFill>
          <p:spPr>
            <a:xfrm>
              <a:off x="0" y="-15833"/>
              <a:ext cx="9170640" cy="164463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2" r="13017" b="50000"/>
            <a:stretch/>
          </p:blipFill>
          <p:spPr>
            <a:xfrm>
              <a:off x="7560840" y="-32611"/>
              <a:ext cx="1619672" cy="72530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5304"/>
              <a:ext cx="9170640" cy="692696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1432596" y="1981410"/>
            <a:ext cx="6768752" cy="3888432"/>
            <a:chOff x="611560" y="1329555"/>
            <a:chExt cx="7992888" cy="4421602"/>
          </a:xfrm>
        </p:grpSpPr>
        <p:pic>
          <p:nvPicPr>
            <p:cNvPr id="1028" name="Picture 4" descr="ÐÐ°ÑÑÐ¸Ð½ÐºÐ¸ Ð¿Ð¾ Ð·Ð°Ð¿ÑÐ¾ÑÑ ÐºÐ°Ð»ÐµÐ½Ð´Ð°ÑÑ"/>
            <p:cNvPicPr>
              <a:picLocks noChangeAspect="1" noChangeArrowheads="1"/>
            </p:cNvPicPr>
            <p:nvPr/>
          </p:nvPicPr>
          <p:blipFill rotWithShape="1">
            <a:blip r:embed="rId7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" t="22226" r="3808" b="4892"/>
            <a:stretch/>
          </p:blipFill>
          <p:spPr bwMode="auto">
            <a:xfrm>
              <a:off x="611560" y="1329555"/>
              <a:ext cx="7992888" cy="4421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ÐÐ°ÑÑÐ¸Ð½ÐºÐ¸ Ð¿Ð¾ Ð·Ð°Ð¿ÑÐ¾ÑÑ ÐºÐ°Ð»ÐµÐ½Ð´Ð°ÑÑ"/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12" t="74843" r="57689" b="17225"/>
            <a:stretch/>
          </p:blipFill>
          <p:spPr bwMode="auto">
            <a:xfrm>
              <a:off x="4870666" y="4548188"/>
              <a:ext cx="282360" cy="481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ÐÐ°ÑÑÐ¸Ð½ÐºÐ¸ Ð¿Ð¾ Ð·Ð°Ð¿ÑÐ¾ÑÑ ÐºÐ°Ð»ÐµÐ½Ð´Ð°ÑÑ"/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4" t="65624" r="87327" b="27232"/>
            <a:stretch/>
          </p:blipFill>
          <p:spPr bwMode="auto">
            <a:xfrm>
              <a:off x="5940152" y="4581128"/>
              <a:ext cx="343163" cy="433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E938-5700-48F8-94DD-1875DF11DCE4}" type="datetime1">
              <a:rPr lang="ru-RU" smtClean="0">
                <a:solidFill>
                  <a:schemeClr val="bg1"/>
                </a:solidFill>
              </a:rPr>
              <a:t>13.09.2018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20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25144"/>
            <a:ext cx="696079" cy="69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17" y="3064757"/>
            <a:ext cx="712651" cy="71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00" y="3546164"/>
            <a:ext cx="763435" cy="76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17" y="4153652"/>
            <a:ext cx="687247" cy="6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663352" y="980728"/>
            <a:ext cx="794109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300"/>
              </a:lnSpc>
              <a:buFont typeface="Arial" panose="020B0604020202020204" pitchFamily="34" charset="0"/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График </a:t>
            </a:r>
            <a:r>
              <a:rPr lang="ru-RU" sz="2800" i="1" dirty="0" smtClean="0">
                <a:solidFill>
                  <a:srgbClr val="0070C0"/>
                </a:solidFill>
              </a:rPr>
              <a:t>(условно)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4936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-32611"/>
            <a:ext cx="9180512" cy="6890611"/>
            <a:chOff x="0" y="-32611"/>
            <a:chExt cx="9180512" cy="689061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" y="-15833"/>
              <a:ext cx="9144000" cy="68738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9"/>
            <a:stretch/>
          </p:blipFill>
          <p:spPr>
            <a:xfrm>
              <a:off x="0" y="-15833"/>
              <a:ext cx="9170640" cy="164463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2" r="13017" b="50000"/>
            <a:stretch/>
          </p:blipFill>
          <p:spPr>
            <a:xfrm>
              <a:off x="7560840" y="-32611"/>
              <a:ext cx="1619672" cy="72530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5304"/>
              <a:ext cx="9170640" cy="692696"/>
            </a:xfrm>
            <a:prstGeom prst="rect">
              <a:avLst/>
            </a:prstGeom>
          </p:spPr>
        </p:pic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E938-5700-48F8-94DD-1875DF11DCE4}" type="datetime1">
              <a:rPr lang="ru-RU" smtClean="0">
                <a:solidFill>
                  <a:schemeClr val="bg1"/>
                </a:solidFill>
              </a:rPr>
              <a:t>13.09.2018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21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443841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Курс обучения </a:t>
            </a:r>
            <a:r>
              <a:rPr lang="ru-RU" sz="2400" dirty="0"/>
              <a:t>состоит из 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9 часов теоретической </a:t>
            </a:r>
            <a:r>
              <a:rPr lang="ru-RU" sz="2400" dirty="0" smtClean="0"/>
              <a:t>части:</a:t>
            </a:r>
            <a:r>
              <a:rPr lang="ru-RU" sz="2400" dirty="0"/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/>
              <a:t>лекции,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/>
              <a:t>решение задач совместно с преподавателем,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/>
              <a:t>разбор домашних заданий и Итоговой контрольной </a:t>
            </a:r>
            <a:r>
              <a:rPr lang="ru-RU" sz="2400" dirty="0" smtClean="0"/>
              <a:t>работы.</a:t>
            </a:r>
          </a:p>
          <a:p>
            <a:pPr lvl="1"/>
            <a:endParaRPr lang="ru-RU" sz="2400" dirty="0"/>
          </a:p>
          <a:p>
            <a:r>
              <a:rPr lang="ru-RU" sz="2400" dirty="0"/>
              <a:t>3 часа самостоятельной работы (самостоятельное выполнение домашних заданий и Итоговой контрольной работы). 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0083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32611"/>
            <a:ext cx="9180512" cy="6890611"/>
            <a:chOff x="0" y="-32611"/>
            <a:chExt cx="9180512" cy="68906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" y="-15833"/>
              <a:ext cx="9144000" cy="687383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9"/>
            <a:stretch/>
          </p:blipFill>
          <p:spPr>
            <a:xfrm>
              <a:off x="0" y="-15833"/>
              <a:ext cx="9170640" cy="164463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2" r="13017" b="50000"/>
            <a:stretch/>
          </p:blipFill>
          <p:spPr>
            <a:xfrm>
              <a:off x="7560840" y="-32611"/>
              <a:ext cx="1619672" cy="72530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5304"/>
              <a:ext cx="9170640" cy="692696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F702-EC30-4760-AA4B-FE1EC37E700F}" type="datetime1">
              <a:rPr lang="ru-RU" smtClean="0">
                <a:solidFill>
                  <a:schemeClr val="bg1"/>
                </a:solidFill>
              </a:rPr>
              <a:t>13.09.2018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22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052736"/>
            <a:ext cx="76151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Для регистрации обучающихся на курсы Дистанционной интеллектуальной школы «Созвездие»  </a:t>
            </a:r>
            <a:r>
              <a:rPr lang="ru-RU" sz="3200" b="1" dirty="0">
                <a:solidFill>
                  <a:srgbClr val="0070C0"/>
                </a:solidFill>
              </a:rPr>
              <a:t>оператору необходимо</a:t>
            </a:r>
            <a:r>
              <a:rPr lang="ru-RU" sz="2400" dirty="0" smtClean="0"/>
              <a:t>:</a:t>
            </a:r>
          </a:p>
          <a:p>
            <a:pPr lvl="0"/>
            <a:endParaRPr lang="ru-RU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/>
              <a:t>получить информацию об </a:t>
            </a:r>
            <a:r>
              <a:rPr lang="ru-RU" sz="2400" dirty="0" smtClean="0"/>
              <a:t>участниках;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/>
              <a:t> авторизоваться на сайте </a:t>
            </a:r>
            <a:r>
              <a:rPr lang="ru-RU" sz="2400" dirty="0">
                <a:hlinkClick r:id="rId7"/>
              </a:rPr>
              <a:t>cptd.ippk.arkh-edu.ru</a:t>
            </a:r>
            <a:r>
              <a:rPr lang="ru-RU" sz="2400" dirty="0"/>
              <a:t>, перейти в раздел «Интеллектуальная школа «Созвездие» → «Дистанционная школа» → «Заявка»  и заполнить форму регистрации куратора и обучающихся.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1573" y="5703639"/>
            <a:ext cx="2975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тел</a:t>
            </a:r>
            <a:r>
              <a:rPr lang="ru-RU" sz="2400" dirty="0">
                <a:solidFill>
                  <a:srgbClr val="0070C0"/>
                </a:solidFill>
              </a:rPr>
              <a:t>. 8 (8182) </a:t>
            </a:r>
            <a:r>
              <a:rPr lang="ru-RU" sz="2400" b="1" dirty="0">
                <a:solidFill>
                  <a:srgbClr val="0070C0"/>
                </a:solidFill>
              </a:rPr>
              <a:t>65-20-62</a:t>
            </a:r>
          </a:p>
        </p:txBody>
      </p:sp>
    </p:spTree>
    <p:extLst>
      <p:ext uri="{BB962C8B-B14F-4D97-AF65-F5344CB8AC3E}">
        <p14:creationId xmlns:p14="http://schemas.microsoft.com/office/powerpoint/2010/main" val="21060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32611"/>
            <a:ext cx="9180512" cy="6890611"/>
            <a:chOff x="0" y="-32611"/>
            <a:chExt cx="9180512" cy="68906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" y="-15833"/>
              <a:ext cx="9144000" cy="687383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9"/>
            <a:stretch/>
          </p:blipFill>
          <p:spPr>
            <a:xfrm>
              <a:off x="0" y="-15833"/>
              <a:ext cx="9170640" cy="164463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2" r="13017" b="50000"/>
            <a:stretch/>
          </p:blipFill>
          <p:spPr>
            <a:xfrm>
              <a:off x="7560840" y="-32611"/>
              <a:ext cx="1619672" cy="72530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5304"/>
              <a:ext cx="9170640" cy="692696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F702-EC30-4760-AA4B-FE1EC37E700F}" type="datetime1">
              <a:rPr lang="ru-RU" smtClean="0">
                <a:solidFill>
                  <a:schemeClr val="bg1"/>
                </a:solidFill>
              </a:rPr>
              <a:t>13.09.2018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23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844" y="1124744"/>
            <a:ext cx="856895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70C0"/>
                </a:solidFill>
              </a:rPr>
              <a:t>Для заполнения формы заявки </a:t>
            </a:r>
            <a:r>
              <a:rPr lang="ru-RU" sz="2400" dirty="0"/>
              <a:t>от образовательной организации при регистрации на курс Дистанционной школы необходимо передать оператору следующую информацию</a:t>
            </a:r>
            <a:r>
              <a:rPr lang="ru-RU" sz="2400" dirty="0" smtClean="0"/>
              <a:t>:</a:t>
            </a:r>
          </a:p>
          <a:p>
            <a:pPr lvl="0"/>
            <a:endParaRPr lang="ru-RU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/>
              <a:t>название образовательной организации, наименование курса обучения</a:t>
            </a:r>
            <a:r>
              <a:rPr lang="ru-RU" sz="2400" dirty="0" smtClean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/>
              <a:t>о кураторе: ФИО, должность, контактный телефон, личный адрес электронной </a:t>
            </a:r>
            <a:r>
              <a:rPr lang="ru-RU" sz="2400" dirty="0" smtClean="0"/>
              <a:t>почты;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/>
              <a:t>об обучающихся: ФИО, класс, контактный телефон, </a:t>
            </a:r>
            <a:r>
              <a:rPr lang="ru-RU" sz="2400" b="1" dirty="0"/>
              <a:t>личный </a:t>
            </a:r>
            <a:r>
              <a:rPr lang="ru-RU" sz="2400" b="1" dirty="0" smtClean="0"/>
              <a:t>адрес </a:t>
            </a:r>
            <a:r>
              <a:rPr lang="ru-RU" sz="2400" b="1" dirty="0"/>
              <a:t>электронной </a:t>
            </a:r>
            <a:r>
              <a:rPr lang="ru-RU" sz="2400" b="1" dirty="0" smtClean="0"/>
              <a:t>почты</a:t>
            </a:r>
            <a:r>
              <a:rPr lang="ru-RU" sz="2400" dirty="0" smtClean="0"/>
              <a:t>, </a:t>
            </a:r>
            <a:r>
              <a:rPr lang="ru-RU" sz="2400" dirty="0"/>
              <a:t>скан-копия согласия на обработку персональных данных </a:t>
            </a:r>
            <a:r>
              <a:rPr lang="ru-RU" sz="2400" dirty="0" smtClean="0"/>
              <a:t>ребёнка.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539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32611"/>
            <a:ext cx="9180512" cy="6890611"/>
            <a:chOff x="0" y="-32611"/>
            <a:chExt cx="9180512" cy="68906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" y="-15833"/>
              <a:ext cx="9144000" cy="687383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9"/>
            <a:stretch/>
          </p:blipFill>
          <p:spPr>
            <a:xfrm>
              <a:off x="0" y="-15833"/>
              <a:ext cx="9170640" cy="164463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2" r="13017" b="50000"/>
            <a:stretch/>
          </p:blipFill>
          <p:spPr>
            <a:xfrm>
              <a:off x="7560840" y="-32611"/>
              <a:ext cx="1619672" cy="72530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5304"/>
              <a:ext cx="9170640" cy="692696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F702-EC30-4760-AA4B-FE1EC37E700F}" type="datetime1">
              <a:rPr lang="ru-RU" smtClean="0">
                <a:solidFill>
                  <a:schemeClr val="bg1"/>
                </a:solidFill>
              </a:rPr>
              <a:t>13.09.2018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24</a:t>
            </a:fld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0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" y="-15833"/>
            <a:ext cx="9144000" cy="68738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33"/>
            <a:ext cx="9170640" cy="16446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874"/>
            <a:ext cx="9170640" cy="786126"/>
          </a:xfrm>
          <a:prstGeom prst="rect">
            <a:avLst/>
          </a:prstGeom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8465-2ECC-4ED9-8FD0-19B77B4CA0E3}" type="datetime1">
              <a:rPr lang="ru-RU" sz="1400" smtClean="0">
                <a:solidFill>
                  <a:schemeClr val="bg1"/>
                </a:solidFill>
              </a:rPr>
              <a:t>13.09.2018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47753" y="3689325"/>
            <a:ext cx="5623437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rgbClr val="33004D"/>
                </a:solidFill>
                <a:effectLst/>
                <a:latin typeface="Book Antiqua" pitchFamily="18" charset="0"/>
                <a:cs typeface="Arial" pitchFamily="34" charset="0"/>
              </a:rPr>
              <a:t>Отдел педагогического </a:t>
            </a:r>
            <a:b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rgbClr val="33004D"/>
                </a:solidFill>
                <a:effectLst/>
                <a:latin typeface="Book Antiqua" pitchFamily="18" charset="0"/>
                <a:cs typeface="Arial" pitchFamily="34" charset="0"/>
              </a:rPr>
            </a:b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rgbClr val="33004D"/>
                </a:solidFill>
                <a:effectLst/>
                <a:latin typeface="Book Antiqua" pitchFamily="18" charset="0"/>
                <a:cs typeface="Arial" pitchFamily="34" charset="0"/>
              </a:rPr>
              <a:t>сопровождения одарённости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АО ИОО_80_для презентации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5711358" cy="111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logo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371876"/>
            <a:ext cx="909464" cy="91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20691" y="2437007"/>
            <a:ext cx="4147753" cy="110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alibri Light" pitchFamily="34" charset="0"/>
                <a:cs typeface="Arial" pitchFamily="34" charset="0"/>
              </a:rPr>
              <a:t>Региональный центр содействия 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alibri Light" pitchFamily="34" charset="0"/>
                <a:cs typeface="Arial" pitchFamily="3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alibri Light" pitchFamily="34" charset="0"/>
                <a:cs typeface="Arial" pitchFamily="34" charset="0"/>
              </a:rPr>
              <a:t>профессиональному самоопределению 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alibri Light" pitchFamily="34" charset="0"/>
                <a:cs typeface="Arial" pitchFamily="3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alibri Light" pitchFamily="34" charset="0"/>
                <a:cs typeface="Arial" pitchFamily="34" charset="0"/>
              </a:rPr>
              <a:t>обучающихся Архангельской области 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25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0" y="2046920"/>
            <a:ext cx="2376264" cy="2246176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120690" y="5331116"/>
            <a:ext cx="4147753" cy="110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spc="300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alibri Light" pitchFamily="34" charset="0"/>
                <a:cs typeface="Arial" pitchFamily="34" charset="0"/>
              </a:rPr>
              <a:t>Тел. 8 (8182) 65-20-62</a:t>
            </a:r>
            <a:endParaRPr kumimoji="0" lang="ru-RU" altLang="ru-RU" sz="4800" b="1" i="0" u="none" strike="noStrike" cap="none" spc="30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7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5833"/>
            <a:ext cx="9170640" cy="6873833"/>
            <a:chOff x="0" y="-15833"/>
            <a:chExt cx="9170640" cy="687383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" y="-15833"/>
              <a:ext cx="9144000" cy="6873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9"/>
            <a:stretch/>
          </p:blipFill>
          <p:spPr>
            <a:xfrm>
              <a:off x="0" y="-15833"/>
              <a:ext cx="9170640" cy="1644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5304"/>
              <a:ext cx="9170640" cy="6926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1072191"/>
            <a:ext cx="4186808" cy="62861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Основные вопросы: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8208912" cy="4176464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70000"/>
              </a:lnSpc>
            </a:pPr>
            <a:r>
              <a:rPr lang="ru-RU" dirty="0"/>
              <a:t>условия </a:t>
            </a:r>
            <a:r>
              <a:rPr lang="ru-RU" dirty="0" smtClean="0"/>
              <a:t>обучения,</a:t>
            </a:r>
            <a:endParaRPr lang="ru-RU" dirty="0"/>
          </a:p>
          <a:p>
            <a:pPr lvl="0">
              <a:lnSpc>
                <a:spcPct val="170000"/>
              </a:lnSpc>
            </a:pPr>
            <a:r>
              <a:rPr lang="ru-RU" dirty="0"/>
              <a:t>правила заполнения заявки,</a:t>
            </a:r>
          </a:p>
          <a:p>
            <a:pPr lvl="0">
              <a:lnSpc>
                <a:spcPct val="170000"/>
              </a:lnSpc>
            </a:pPr>
            <a:r>
              <a:rPr lang="ru-RU" dirty="0"/>
              <a:t>структура общеобразовательных программ и система оценивания</a:t>
            </a:r>
            <a:r>
              <a:rPr lang="ru-RU" dirty="0" smtClean="0"/>
              <a:t>,</a:t>
            </a:r>
          </a:p>
          <a:p>
            <a:pPr>
              <a:lnSpc>
                <a:spcPct val="170000"/>
              </a:lnSpc>
            </a:pPr>
            <a:r>
              <a:rPr lang="ru-RU" dirty="0"/>
              <a:t>права и обязанности обучающихся и кураторов,</a:t>
            </a:r>
          </a:p>
          <a:p>
            <a:pPr lvl="0">
              <a:lnSpc>
                <a:spcPct val="170000"/>
              </a:lnSpc>
            </a:pPr>
            <a:r>
              <a:rPr lang="ru-RU" dirty="0" smtClean="0"/>
              <a:t>регистрация </a:t>
            </a:r>
            <a:r>
              <a:rPr lang="ru-RU" dirty="0"/>
              <a:t>и работа с сайтом дистанционного обучения,</a:t>
            </a:r>
          </a:p>
          <a:p>
            <a:pPr lvl="0">
              <a:lnSpc>
                <a:spcPct val="170000"/>
              </a:lnSpc>
            </a:pPr>
            <a:r>
              <a:rPr lang="ru-RU" dirty="0" smtClean="0"/>
              <a:t>обсуждение </a:t>
            </a:r>
            <a:r>
              <a:rPr lang="ru-RU" dirty="0"/>
              <a:t>возникающих вопросов. 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AD1D-92CE-4AD5-9F84-E4AFC46C0FE9}" type="datetime1">
              <a:rPr lang="ru-RU" smtClean="0">
                <a:solidFill>
                  <a:schemeClr val="bg1"/>
                </a:solidFill>
              </a:rPr>
              <a:t>13.09.2018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3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92" r="13017" b="50000"/>
          <a:stretch/>
        </p:blipFill>
        <p:spPr>
          <a:xfrm>
            <a:off x="7560840" y="-32611"/>
            <a:ext cx="1619672" cy="72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4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32611"/>
            <a:ext cx="9180512" cy="6890611"/>
            <a:chOff x="0" y="-32611"/>
            <a:chExt cx="9180512" cy="689061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" y="-15833"/>
              <a:ext cx="9144000" cy="687383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9"/>
            <a:stretch/>
          </p:blipFill>
          <p:spPr>
            <a:xfrm>
              <a:off x="0" y="-15833"/>
              <a:ext cx="9170640" cy="164463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2" r="13017" b="50000"/>
            <a:stretch/>
          </p:blipFill>
          <p:spPr>
            <a:xfrm>
              <a:off x="7560840" y="-32611"/>
              <a:ext cx="1619672" cy="72530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5304"/>
              <a:ext cx="9170640" cy="692696"/>
            </a:xfrm>
            <a:prstGeom prst="rect">
              <a:avLst/>
            </a:prstGeom>
          </p:spPr>
        </p:pic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525963"/>
          </a:xfrm>
        </p:spPr>
        <p:txBody>
          <a:bodyPr/>
          <a:lstStyle/>
          <a:p>
            <a:pPr marL="0" indent="0">
              <a:lnSpc>
                <a:spcPts val="4300"/>
              </a:lnSpc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Интеллектуальная </a:t>
            </a:r>
            <a:r>
              <a:rPr lang="ru-RU" b="1" i="1" dirty="0">
                <a:solidFill>
                  <a:srgbClr val="0070C0"/>
                </a:solidFill>
              </a:rPr>
              <a:t>школа  «Созвездие»</a:t>
            </a:r>
            <a:r>
              <a:rPr lang="ru-RU" dirty="0"/>
              <a:t> </a:t>
            </a:r>
            <a:r>
              <a:rPr lang="ru-RU" sz="2800" dirty="0" smtClean="0"/>
              <a:t> - </a:t>
            </a:r>
            <a:r>
              <a:rPr lang="ru-RU" sz="2800" dirty="0"/>
              <a:t>это форма </a:t>
            </a:r>
            <a:r>
              <a:rPr lang="ru-RU" sz="2800" b="1" dirty="0"/>
              <a:t>дополнительного образования</a:t>
            </a:r>
            <a:r>
              <a:rPr lang="ru-RU" sz="2800" dirty="0"/>
              <a:t>, ориентированная на обучающихся общеобразовательных организаций Архангельской области, </a:t>
            </a:r>
            <a:r>
              <a:rPr lang="ru-RU" sz="2800" b="1" dirty="0"/>
              <a:t>проявивших успехи </a:t>
            </a:r>
            <a:r>
              <a:rPr lang="ru-RU" sz="2800" b="1" dirty="0" smtClean="0"/>
              <a:t>в </a:t>
            </a:r>
            <a:r>
              <a:rPr lang="ru-RU" sz="2800" b="1" dirty="0"/>
              <a:t>различных этапах Всероссийской олимпиады </a:t>
            </a:r>
            <a:r>
              <a:rPr lang="ru-RU" sz="2800" b="1" dirty="0" smtClean="0"/>
              <a:t>школьников</a:t>
            </a:r>
            <a:r>
              <a:rPr lang="ru-RU" sz="2800" dirty="0" smtClean="0"/>
              <a:t>.</a:t>
            </a:r>
            <a:endParaRPr lang="ru-RU" sz="2800" dirty="0"/>
          </a:p>
          <a:p>
            <a:pPr>
              <a:lnSpc>
                <a:spcPts val="4300"/>
              </a:lnSpc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E938-5700-48F8-94DD-1875DF11DCE4}" type="datetime1">
              <a:rPr lang="ru-RU" smtClean="0">
                <a:solidFill>
                  <a:schemeClr val="bg1"/>
                </a:solidFill>
              </a:rPr>
              <a:t>13.09.2018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4</a:t>
            </a:fld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-32611"/>
            <a:ext cx="9180512" cy="6890611"/>
            <a:chOff x="0" y="-32611"/>
            <a:chExt cx="9180512" cy="689061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" y="-15833"/>
              <a:ext cx="9144000" cy="68738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9"/>
            <a:stretch/>
          </p:blipFill>
          <p:spPr>
            <a:xfrm>
              <a:off x="0" y="-15833"/>
              <a:ext cx="9170640" cy="164463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2" r="13017" b="50000"/>
            <a:stretch/>
          </p:blipFill>
          <p:spPr>
            <a:xfrm>
              <a:off x="7560840" y="-32611"/>
              <a:ext cx="1619672" cy="72530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5304"/>
              <a:ext cx="9170640" cy="692696"/>
            </a:xfrm>
            <a:prstGeom prst="rect">
              <a:avLst/>
            </a:prstGeom>
          </p:spPr>
        </p:pic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632340" cy="438194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ea typeface="Cambria Math" panose="02040503050406030204" pitchFamily="18" charset="0"/>
                <a:cs typeface="Calibri Light" panose="020F0302020204030204" pitchFamily="34" charset="0"/>
              </a:rPr>
              <a:t>Дистанционная  школа  </a:t>
            </a:r>
            <a:r>
              <a:rPr lang="ru-RU" sz="2800" dirty="0" smtClean="0">
                <a:solidFill>
                  <a:srgbClr val="2B2B28"/>
                </a:solidFill>
                <a:ea typeface="Cambria Math" panose="02040503050406030204" pitchFamily="18" charset="0"/>
                <a:cs typeface="Calibri Light" panose="020F0302020204030204" pitchFamily="34" charset="0"/>
              </a:rPr>
              <a:t>–</a:t>
            </a:r>
            <a:r>
              <a:rPr lang="ru-RU" sz="2800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ea typeface="Cambria Math" panose="02040503050406030204" pitchFamily="18" charset="0"/>
                <a:cs typeface="Calibri Light" panose="020F0302020204030204" pitchFamily="34" charset="0"/>
              </a:rPr>
              <a:t>  </a:t>
            </a:r>
            <a:r>
              <a:rPr lang="ru-RU" sz="2800" dirty="0" smtClean="0">
                <a:solidFill>
                  <a:srgbClr val="2B2B28"/>
                </a:solidFill>
                <a:ea typeface="Cambria Math" panose="02040503050406030204" pitchFamily="18" charset="0"/>
                <a:cs typeface="Calibri Light" panose="020F0302020204030204" pitchFamily="34" charset="0"/>
              </a:rPr>
              <a:t>это</a:t>
            </a:r>
            <a:r>
              <a:rPr lang="ru-RU" sz="2800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smtClean="0">
                <a:solidFill>
                  <a:srgbClr val="2B2B28"/>
                </a:solidFill>
                <a:ea typeface="Cambria Math" panose="02040503050406030204" pitchFamily="18" charset="0"/>
                <a:cs typeface="Calibri Light" panose="020F0302020204030204" pitchFamily="34" charset="0"/>
              </a:rPr>
              <a:t>заочная форма обучения в Интеллектуальной школе  «Созвездие»   </a:t>
            </a:r>
            <a:br>
              <a:rPr lang="ru-RU" sz="2800" dirty="0" smtClean="0">
                <a:solidFill>
                  <a:srgbClr val="2B2B28"/>
                </a:solidFill>
                <a:ea typeface="Cambria Math" panose="02040503050406030204" pitchFamily="18" charset="0"/>
                <a:cs typeface="Calibri Light" panose="020F0302020204030204" pitchFamily="34" charset="0"/>
              </a:rPr>
            </a:br>
            <a:r>
              <a:rPr lang="ru-RU" sz="2800" dirty="0" smtClean="0">
                <a:solidFill>
                  <a:srgbClr val="2B2B28"/>
                </a:solidFill>
                <a:ea typeface="Cambria Math" panose="02040503050406030204" pitchFamily="18" charset="0"/>
                <a:cs typeface="Calibri Light" panose="020F0302020204030204" pitchFamily="34" charset="0"/>
              </a:rPr>
              <a:t>с использованием Цифрового образовательного кольца</a:t>
            </a:r>
            <a:br>
              <a:rPr lang="ru-RU" sz="2800" dirty="0" smtClean="0">
                <a:solidFill>
                  <a:srgbClr val="2B2B28"/>
                </a:solidFill>
                <a:ea typeface="Cambria Math" panose="02040503050406030204" pitchFamily="18" charset="0"/>
                <a:cs typeface="Calibri Light" panose="020F0302020204030204" pitchFamily="34" charset="0"/>
              </a:rPr>
            </a:b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E938-5700-48F8-94DD-1875DF11DCE4}" type="datetime1">
              <a:rPr lang="ru-RU" smtClean="0">
                <a:solidFill>
                  <a:schemeClr val="bg1"/>
                </a:solidFill>
              </a:rPr>
              <a:t>13.09.2018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5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7" name="Picture 2" descr="http://1c.ru/vendors/famatech/images/radmin_solutions_educational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62" y="4032195"/>
            <a:ext cx="4637892" cy="213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18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32611"/>
            <a:ext cx="9180512" cy="6890611"/>
            <a:chOff x="0" y="-32611"/>
            <a:chExt cx="9180512" cy="689061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" y="-15833"/>
              <a:ext cx="9144000" cy="687383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9"/>
            <a:stretch/>
          </p:blipFill>
          <p:spPr>
            <a:xfrm>
              <a:off x="0" y="-15833"/>
              <a:ext cx="9170640" cy="164463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2" r="13017" b="50000"/>
            <a:stretch/>
          </p:blipFill>
          <p:spPr>
            <a:xfrm>
              <a:off x="7560840" y="-32611"/>
              <a:ext cx="1619672" cy="725307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5304"/>
              <a:ext cx="9170640" cy="692696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F702-EC30-4760-AA4B-FE1EC37E700F}" type="datetime1">
              <a:rPr lang="ru-RU" smtClean="0">
                <a:solidFill>
                  <a:schemeClr val="bg1"/>
                </a:solidFill>
              </a:rPr>
              <a:t>13.09.2018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6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a typeface="Cambria Math" panose="02040503050406030204" pitchFamily="18" charset="0"/>
                <a:cs typeface="Calibri Light" panose="020F0302020204030204" pitchFamily="34" charset="0"/>
              </a:rPr>
              <a:t>10 дополнительных общеразвивающих программ </a:t>
            </a:r>
            <a:br>
              <a:rPr lang="ru-RU" sz="2400" dirty="0" smtClean="0">
                <a:ea typeface="Cambria Math" panose="02040503050406030204" pitchFamily="18" charset="0"/>
                <a:cs typeface="Calibri Light" panose="020F0302020204030204" pitchFamily="34" charset="0"/>
              </a:rPr>
            </a:br>
            <a:r>
              <a:rPr lang="ru-RU" sz="2400" dirty="0" smtClean="0">
                <a:ea typeface="Cambria Math" panose="02040503050406030204" pitchFamily="18" charset="0"/>
                <a:cs typeface="Calibri Light" panose="020F0302020204030204" pitchFamily="34" charset="0"/>
              </a:rPr>
              <a:t>по предметам:</a:t>
            </a:r>
            <a:endParaRPr lang="ru-RU" sz="2400" dirty="0">
              <a:ea typeface="Cambria Math" panose="02040503050406030204" pitchFamily="18" charset="0"/>
              <a:cs typeface="Calibri Light" panose="020F0302020204030204" pitchFamily="34" charset="0"/>
            </a:endParaRPr>
          </a:p>
          <a:p>
            <a:pPr lvl="0" algn="ctr"/>
            <a:endParaRPr lang="ru-RU" sz="2400" dirty="0">
              <a:ea typeface="Cambria Math" panose="02040503050406030204" pitchFamily="18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421450"/>
              </p:ext>
            </p:extLst>
          </p:nvPr>
        </p:nvGraphicFramePr>
        <p:xfrm>
          <a:off x="1115616" y="1379304"/>
          <a:ext cx="10680273" cy="482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331640" y="609329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a typeface="Cambria Math" panose="02040503050406030204" pitchFamily="18" charset="0"/>
                <a:cs typeface="Calibri Light" panose="020F0302020204030204" pitchFamily="34" charset="0"/>
              </a:rPr>
              <a:t>Соотношение количества заявленных участников</a:t>
            </a:r>
            <a:endParaRPr lang="ru-RU" dirty="0">
              <a:ea typeface="Cambria Math" panose="02040503050406030204" pitchFamily="18" charset="0"/>
              <a:cs typeface="Calibri Light" panose="020F0302020204030204" pitchFamily="34" charset="0"/>
            </a:endParaRPr>
          </a:p>
          <a:p>
            <a:pPr lvl="0" algn="ctr"/>
            <a:endParaRPr lang="ru-RU" dirty="0">
              <a:ea typeface="Cambria Math" panose="020405030504060302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32611"/>
            <a:ext cx="9180512" cy="6890611"/>
            <a:chOff x="0" y="-32611"/>
            <a:chExt cx="9180512" cy="689061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" y="-15833"/>
              <a:ext cx="9144000" cy="687383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9"/>
            <a:stretch/>
          </p:blipFill>
          <p:spPr>
            <a:xfrm>
              <a:off x="0" y="-15833"/>
              <a:ext cx="9170640" cy="164463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2" r="13017" b="50000"/>
            <a:stretch/>
          </p:blipFill>
          <p:spPr>
            <a:xfrm>
              <a:off x="7560840" y="-32611"/>
              <a:ext cx="1619672" cy="725307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5304"/>
              <a:ext cx="9170640" cy="692696"/>
            </a:xfrm>
            <a:prstGeom prst="rect">
              <a:avLst/>
            </a:prstGeom>
          </p:spPr>
        </p:pic>
      </p:grpSp>
      <p:pic>
        <p:nvPicPr>
          <p:cNvPr id="5122" name="Picture 2" descr="ÐÐ°ÑÑÐ¸Ð½ÐºÐ¸ Ð¿Ð¾ Ð·Ð°Ð¿ÑÐ¾ÑÑ Ð°Ð½ÐºÐµÑÐ°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00"/>
          <a:stretch/>
        </p:blipFill>
        <p:spPr bwMode="auto">
          <a:xfrm>
            <a:off x="6675458" y="4221088"/>
            <a:ext cx="2447532" cy="180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F702-EC30-4760-AA4B-FE1EC37E700F}" type="datetime1">
              <a:rPr lang="ru-RU" smtClean="0">
                <a:solidFill>
                  <a:schemeClr val="bg1"/>
                </a:solidFill>
              </a:rPr>
              <a:t>13.09.2018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7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1570" y="881926"/>
            <a:ext cx="7093296" cy="422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11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новые знания;</a:t>
            </a:r>
            <a:endParaRPr lang="ru-RU" sz="28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опыт </a:t>
            </a:r>
            <a:r>
              <a:rPr lang="ru-RU" sz="2800" dirty="0"/>
              <a:t>самостоятельного, </a:t>
            </a:r>
            <a:r>
              <a:rPr lang="ru-RU" sz="2800" dirty="0" smtClean="0"/>
              <a:t> дистанционного </a:t>
            </a:r>
            <a:r>
              <a:rPr lang="ru-RU" sz="2800" dirty="0"/>
              <a:t>обучения;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интересные преподаватели;</a:t>
            </a:r>
            <a:endParaRPr lang="ru-RU" sz="28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желание </a:t>
            </a:r>
            <a:r>
              <a:rPr lang="ru-RU" sz="2800" dirty="0"/>
              <a:t>заниматься </a:t>
            </a:r>
            <a:r>
              <a:rPr lang="ru-RU" sz="2800" dirty="0" smtClean="0"/>
              <a:t>предметом</a:t>
            </a:r>
            <a:r>
              <a:rPr lang="ru-RU" sz="2800" dirty="0"/>
              <a:t>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общение с единомышленниками; …</a:t>
            </a:r>
          </a:p>
        </p:txBody>
      </p:sp>
    </p:spTree>
    <p:extLst>
      <p:ext uri="{BB962C8B-B14F-4D97-AF65-F5344CB8AC3E}">
        <p14:creationId xmlns:p14="http://schemas.microsoft.com/office/powerpoint/2010/main" val="199520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32611"/>
            <a:ext cx="9180512" cy="6890611"/>
            <a:chOff x="0" y="-32611"/>
            <a:chExt cx="9180512" cy="68906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" y="-15833"/>
              <a:ext cx="9144000" cy="687383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9"/>
            <a:stretch/>
          </p:blipFill>
          <p:spPr>
            <a:xfrm>
              <a:off x="0" y="-15833"/>
              <a:ext cx="9170640" cy="164463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2" r="13017" b="50000"/>
            <a:stretch/>
          </p:blipFill>
          <p:spPr>
            <a:xfrm>
              <a:off x="7560840" y="-32611"/>
              <a:ext cx="1619672" cy="72530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5304"/>
              <a:ext cx="9170640" cy="692696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F702-EC30-4760-AA4B-FE1EC37E700F}" type="datetime1">
              <a:rPr lang="ru-RU" smtClean="0">
                <a:solidFill>
                  <a:schemeClr val="bg1"/>
                </a:solidFill>
              </a:rPr>
              <a:t>13.09.2018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8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684734"/>
            <a:ext cx="7488832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Курсы обучения</a:t>
            </a:r>
            <a:endParaRPr lang="ru-RU" sz="30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340454"/>
              </p:ext>
            </p:extLst>
          </p:nvPr>
        </p:nvGraphicFramePr>
        <p:xfrm>
          <a:off x="530188" y="1425046"/>
          <a:ext cx="8136904" cy="46707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693508"/>
                <a:gridCol w="5443396"/>
              </a:tblGrid>
              <a:tr h="493744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800" kern="1200" dirty="0" smtClean="0"/>
                        <a:t>Этап </a:t>
                      </a:r>
                      <a:r>
                        <a:rPr lang="ru-RU" sz="1800" kern="1200" dirty="0" err="1" smtClean="0"/>
                        <a:t>ВсОШ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ru-RU" sz="1800" dirty="0" smtClean="0"/>
                        <a:t>Сроки, курс</a:t>
                      </a:r>
                    </a:p>
                  </a:txBody>
                  <a:tcPr/>
                </a:tc>
              </a:tr>
              <a:tr h="2745897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</a:t>
                      </a:r>
                    </a:p>
                    <a:p>
                      <a:r>
                        <a:rPr lang="ru-RU" dirty="0" smtClean="0"/>
                        <a:t>к Муниципальному </a:t>
                      </a:r>
                    </a:p>
                    <a:p>
                      <a:r>
                        <a:rPr lang="ru-RU" dirty="0" smtClean="0"/>
                        <a:t>этапу </a:t>
                      </a:r>
                      <a:r>
                        <a:rPr lang="ru-RU" dirty="0" err="1" smtClean="0"/>
                        <a:t>ВсОШ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ru-RU" sz="1800" dirty="0" smtClean="0"/>
                        <a:t>21 сентября – 11 октября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ru-RU" sz="1800" dirty="0" smtClean="0"/>
                        <a:t>	Математика (9 класс) 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ru-RU" sz="1800" dirty="0" smtClean="0"/>
                        <a:t>	Математика (10-11 класс)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ru-RU" sz="1800" dirty="0" smtClean="0"/>
                        <a:t>11 октября – 1 ноября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ru-RU" sz="1800" dirty="0" smtClean="0"/>
                        <a:t>	Физика (9 класс)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ru-RU" sz="1800" dirty="0" smtClean="0"/>
                        <a:t>	Физика (10-11 класс) </a:t>
                      </a:r>
                    </a:p>
                  </a:txBody>
                  <a:tcPr/>
                </a:tc>
              </a:tr>
              <a:tr h="1421982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</a:t>
                      </a:r>
                    </a:p>
                    <a:p>
                      <a:r>
                        <a:rPr lang="ru-RU" dirty="0" smtClean="0"/>
                        <a:t>к Региональному  </a:t>
                      </a:r>
                    </a:p>
                    <a:p>
                      <a:r>
                        <a:rPr lang="ru-RU" dirty="0" smtClean="0"/>
                        <a:t>этапу </a:t>
                      </a:r>
                      <a:r>
                        <a:rPr lang="ru-RU" dirty="0" err="1" smtClean="0"/>
                        <a:t>ВсОШ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 smtClean="0"/>
                        <a:t>1 ноября – 30 ноября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ru-RU" sz="1800" dirty="0" smtClean="0"/>
                        <a:t>	Математика (9-11 класс)  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ru-RU" sz="1800" dirty="0" smtClean="0"/>
                        <a:t>	Физика (10-11 класс)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13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-32611"/>
            <a:ext cx="9180512" cy="6890611"/>
            <a:chOff x="0" y="-32611"/>
            <a:chExt cx="9180512" cy="689061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" y="-15833"/>
              <a:ext cx="9144000" cy="68738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9"/>
            <a:stretch/>
          </p:blipFill>
          <p:spPr>
            <a:xfrm>
              <a:off x="0" y="-15833"/>
              <a:ext cx="9170640" cy="164463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2" r="13017" b="50000"/>
            <a:stretch/>
          </p:blipFill>
          <p:spPr>
            <a:xfrm>
              <a:off x="7560840" y="-32611"/>
              <a:ext cx="1619672" cy="72530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5304"/>
              <a:ext cx="9170640" cy="692696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1432596" y="1981410"/>
            <a:ext cx="6768752" cy="3888432"/>
            <a:chOff x="611560" y="1329555"/>
            <a:chExt cx="7992888" cy="4421602"/>
          </a:xfrm>
        </p:grpSpPr>
        <p:pic>
          <p:nvPicPr>
            <p:cNvPr id="1028" name="Picture 4" descr="ÐÐ°ÑÑÐ¸Ð½ÐºÐ¸ Ð¿Ð¾ Ð·Ð°Ð¿ÑÐ¾ÑÑ ÐºÐ°Ð»ÐµÐ½Ð´Ð°ÑÑ"/>
            <p:cNvPicPr>
              <a:picLocks noChangeAspect="1" noChangeArrowheads="1"/>
            </p:cNvPicPr>
            <p:nvPr/>
          </p:nvPicPr>
          <p:blipFill rotWithShape="1">
            <a:blip r:embed="rId7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" t="22226" r="3808" b="4892"/>
            <a:stretch/>
          </p:blipFill>
          <p:spPr bwMode="auto">
            <a:xfrm>
              <a:off x="611560" y="1329555"/>
              <a:ext cx="7992888" cy="4421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ÐÐ°ÑÑÐ¸Ð½ÐºÐ¸ Ð¿Ð¾ Ð·Ð°Ð¿ÑÐ¾ÑÑ ÐºÐ°Ð»ÐµÐ½Ð´Ð°ÑÑ"/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12" t="74843" r="57689" b="17225"/>
            <a:stretch/>
          </p:blipFill>
          <p:spPr bwMode="auto">
            <a:xfrm>
              <a:off x="4870666" y="4548188"/>
              <a:ext cx="282360" cy="481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ÐÐ°ÑÑÐ¸Ð½ÐºÐ¸ Ð¿Ð¾ Ð·Ð°Ð¿ÑÐ¾ÑÑ ÐºÐ°Ð»ÐµÐ½Ð´Ð°ÑÑ"/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4" t="65624" r="87327" b="27232"/>
            <a:stretch/>
          </p:blipFill>
          <p:spPr bwMode="auto">
            <a:xfrm>
              <a:off x="5940152" y="4581128"/>
              <a:ext cx="343163" cy="433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E938-5700-48F8-94DD-1875DF11DCE4}" type="datetime1">
              <a:rPr lang="ru-RU" smtClean="0">
                <a:solidFill>
                  <a:schemeClr val="bg1"/>
                </a:solidFill>
              </a:rPr>
              <a:t>13.09.2018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E360-5019-422B-B211-CAD0EAD88CB3}" type="slidenum">
              <a:rPr lang="ru-RU" smtClean="0">
                <a:solidFill>
                  <a:schemeClr val="bg1"/>
                </a:solidFill>
              </a:rPr>
              <a:t>9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25144"/>
            <a:ext cx="696079" cy="69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17" y="3064757"/>
            <a:ext cx="712651" cy="71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00" y="3546164"/>
            <a:ext cx="763435" cy="76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17" y="4153652"/>
            <a:ext cx="687247" cy="6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663352" y="980728"/>
            <a:ext cx="794109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300"/>
              </a:lnSpc>
              <a:buFont typeface="Arial" panose="020B0604020202020204" pitchFamily="34" charset="0"/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Сентябрь </a:t>
            </a:r>
            <a:r>
              <a:rPr lang="ru-RU" b="1" i="1" dirty="0" smtClean="0">
                <a:solidFill>
                  <a:srgbClr val="0070C0"/>
                </a:solidFill>
                <a:sym typeface="Symbol"/>
              </a:rPr>
              <a:t> </a:t>
            </a:r>
            <a:r>
              <a:rPr lang="ru-RU" b="1" i="1" dirty="0" smtClean="0">
                <a:solidFill>
                  <a:srgbClr val="0070C0"/>
                </a:solidFill>
              </a:rPr>
              <a:t> март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64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391</Words>
  <Application>Microsoft Office PowerPoint</Application>
  <PresentationFormat>Экран (4:3)</PresentationFormat>
  <Paragraphs>142</Paragraphs>
  <Slides>25</Slides>
  <Notes>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Общие положения организации обучения  в ДИСТАНЦИОННОЙ интеллектуальной школе «Созвездие»</vt:lpstr>
      <vt:lpstr>Презентация PowerPoint</vt:lpstr>
      <vt:lpstr>Основные вопросы: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обучающихся  к участию в различных этапах Всероссийской олимпиады школьников</dc:title>
  <dc:creator>Лидия Николаевна Волова</dc:creator>
  <cp:lastModifiedBy>Лидия Николаевна Волова</cp:lastModifiedBy>
  <cp:revision>45</cp:revision>
  <cp:lastPrinted>2018-09-13T10:04:05Z</cp:lastPrinted>
  <dcterms:created xsi:type="dcterms:W3CDTF">2018-08-22T08:17:45Z</dcterms:created>
  <dcterms:modified xsi:type="dcterms:W3CDTF">2018-09-13T10:28:23Z</dcterms:modified>
</cp:coreProperties>
</file>