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9" r:id="rId2"/>
    <p:sldId id="256" r:id="rId3"/>
    <p:sldId id="261" r:id="rId4"/>
    <p:sldId id="257" r:id="rId5"/>
    <p:sldId id="260" r:id="rId6"/>
    <p:sldId id="258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B822-C462-43CD-B91F-CD3D85DB538D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0E63-A27D-40FE-8D3A-C71DFED0AA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891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B822-C462-43CD-B91F-CD3D85DB538D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0E63-A27D-40FE-8D3A-C71DFED0AA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426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B822-C462-43CD-B91F-CD3D85DB538D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0E63-A27D-40FE-8D3A-C71DFED0AA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125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B822-C462-43CD-B91F-CD3D85DB538D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0E63-A27D-40FE-8D3A-C71DFED0AA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991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B822-C462-43CD-B91F-CD3D85DB538D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0E63-A27D-40FE-8D3A-C71DFED0AA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533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B822-C462-43CD-B91F-CD3D85DB538D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0E63-A27D-40FE-8D3A-C71DFED0AA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93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B822-C462-43CD-B91F-CD3D85DB538D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0E63-A27D-40FE-8D3A-C71DFED0AA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988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B822-C462-43CD-B91F-CD3D85DB538D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0E63-A27D-40FE-8D3A-C71DFED0AA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108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B822-C462-43CD-B91F-CD3D85DB538D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0E63-A27D-40FE-8D3A-C71DFED0AA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333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B822-C462-43CD-B91F-CD3D85DB538D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0E63-A27D-40FE-8D3A-C71DFED0AA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512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B822-C462-43CD-B91F-CD3D85DB538D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0E63-A27D-40FE-8D3A-C71DFED0AA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210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9B822-C462-43CD-B91F-CD3D85DB538D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C0E63-A27D-40FE-8D3A-C71DFED0AA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232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060848"/>
            <a:ext cx="853244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</a:rPr>
              <a:t>Валентина Терешкова – первая в мире </a:t>
            </a:r>
            <a:endParaRPr lang="ru-RU" sz="5400" dirty="0" smtClean="0">
              <a:solidFill>
                <a:schemeClr val="bg1"/>
              </a:solidFill>
            </a:endParaRPr>
          </a:p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женщина-космонавт</a:t>
            </a:r>
            <a:r>
              <a:rPr lang="ru-RU" sz="5400" dirty="0">
                <a:solidFill>
                  <a:schemeClr val="bg1"/>
                </a:solidFill>
              </a:rPr>
              <a:t>. </a:t>
            </a:r>
            <a:endParaRPr lang="ru-RU" sz="5400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" name="Музыка СССР – К дальним планетам!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835696" y="9087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3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7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2444" y="1052736"/>
            <a:ext cx="858596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Валентина Терешкова родилась в </a:t>
            </a:r>
            <a:r>
              <a:rPr lang="ru-RU" dirty="0" smtClean="0">
                <a:solidFill>
                  <a:schemeClr val="bg1"/>
                </a:solidFill>
              </a:rPr>
              <a:t>деревне </a:t>
            </a:r>
            <a:r>
              <a:rPr lang="ru-RU" dirty="0">
                <a:solidFill>
                  <a:schemeClr val="bg1"/>
                </a:solidFill>
              </a:rPr>
              <a:t>Большое </a:t>
            </a:r>
            <a:r>
              <a:rPr lang="ru-RU" dirty="0" err="1" smtClean="0">
                <a:solidFill>
                  <a:schemeClr val="bg1"/>
                </a:solidFill>
              </a:rPr>
              <a:t>Масленниково</a:t>
            </a:r>
            <a:r>
              <a:rPr lang="ru-RU" dirty="0" smtClean="0">
                <a:solidFill>
                  <a:schemeClr val="bg1"/>
                </a:solidFill>
              </a:rPr>
              <a:t> около города</a:t>
            </a:r>
            <a:r>
              <a:rPr lang="ru-RU" dirty="0">
                <a:solidFill>
                  <a:schemeClr val="bg1"/>
                </a:solidFill>
              </a:rPr>
              <a:t> Тутаева Ярославской области в </a:t>
            </a:r>
            <a:r>
              <a:rPr lang="ru-RU" dirty="0" smtClean="0">
                <a:solidFill>
                  <a:schemeClr val="bg1"/>
                </a:solidFill>
              </a:rPr>
              <a:t>крестьянской семье выходцев из Белоруссии.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Отец — Терешков Владимир </a:t>
            </a:r>
            <a:r>
              <a:rPr lang="ru-RU" dirty="0" err="1" smtClean="0">
                <a:solidFill>
                  <a:schemeClr val="bg1"/>
                </a:solidFill>
              </a:rPr>
              <a:t>Аксёнович</a:t>
            </a:r>
            <a:r>
              <a:rPr lang="ru-RU" dirty="0" smtClean="0">
                <a:solidFill>
                  <a:schemeClr val="bg1"/>
                </a:solidFill>
              </a:rPr>
              <a:t> (1912—1940) , тракторист.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Был призван в Красную армию в 1939 году, погиб на советско-финской войне. Мать — Терешкова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(урождённая Круглова) Елена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Фёдоровна (1913—1987), </a:t>
            </a:r>
          </a:p>
          <a:p>
            <a:r>
              <a:rPr lang="ru-RU" dirty="0">
                <a:solidFill>
                  <a:schemeClr val="bg1"/>
                </a:solidFill>
              </a:rPr>
              <a:t>р</a:t>
            </a:r>
            <a:r>
              <a:rPr lang="ru-RU" dirty="0" smtClean="0">
                <a:solidFill>
                  <a:schemeClr val="bg1"/>
                </a:solidFill>
              </a:rPr>
              <a:t>аботница текстильной фабрики.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В семье были старшая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сестра Людмила и </a:t>
            </a:r>
            <a:r>
              <a:rPr lang="ru-RU" dirty="0">
                <a:solidFill>
                  <a:schemeClr val="bg1"/>
                </a:solidFill>
              </a:rPr>
              <a:t>младший </a:t>
            </a:r>
            <a:r>
              <a:rPr lang="ru-RU" dirty="0" smtClean="0">
                <a:solidFill>
                  <a:schemeClr val="bg1"/>
                </a:solidFill>
              </a:rPr>
              <a:t>брат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Владимир. Как рассказывала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с</a:t>
            </a:r>
            <a:r>
              <a:rPr lang="ru-RU" dirty="0" smtClean="0">
                <a:solidFill>
                  <a:schemeClr val="bg1"/>
                </a:solidFill>
              </a:rPr>
              <a:t>ама Валентина Владимировна,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в детстве она разговаривала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по-белорусски. В</a:t>
            </a:r>
            <a:r>
              <a:rPr lang="ru-RU" dirty="0">
                <a:solidFill>
                  <a:schemeClr val="bg1"/>
                </a:solidFill>
              </a:rPr>
              <a:t> 1945 </a:t>
            </a:r>
            <a:r>
              <a:rPr lang="ru-RU" dirty="0" smtClean="0">
                <a:solidFill>
                  <a:schemeClr val="bg1"/>
                </a:solidFill>
              </a:rPr>
              <a:t>году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девочка поступила </a:t>
            </a:r>
            <a:r>
              <a:rPr lang="ru-RU" dirty="0">
                <a:solidFill>
                  <a:schemeClr val="bg1"/>
                </a:solidFill>
              </a:rPr>
              <a:t>в </a:t>
            </a:r>
            <a:r>
              <a:rPr lang="ru-RU" dirty="0" smtClean="0">
                <a:solidFill>
                  <a:schemeClr val="bg1"/>
                </a:solidFill>
              </a:rPr>
              <a:t>среднюю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школу </a:t>
            </a:r>
            <a:r>
              <a:rPr lang="ru-RU" dirty="0">
                <a:solidFill>
                  <a:schemeClr val="bg1"/>
                </a:solidFill>
              </a:rPr>
              <a:t>№ </a:t>
            </a:r>
            <a:r>
              <a:rPr lang="ru-RU" dirty="0" smtClean="0">
                <a:solidFill>
                  <a:schemeClr val="bg1"/>
                </a:solidFill>
              </a:rPr>
              <a:t>32 города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Ярославль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ru-RU" dirty="0">
                <a:solidFill>
                  <a:schemeClr val="bg1"/>
                </a:solidFill>
              </a:rPr>
              <a:t>ныне носит </a:t>
            </a:r>
            <a:r>
              <a:rPr lang="ru-RU" dirty="0" smtClean="0">
                <a:solidFill>
                  <a:schemeClr val="bg1"/>
                </a:solidFill>
              </a:rPr>
              <a:t>имя Терешковой</a:t>
            </a:r>
            <a:r>
              <a:rPr lang="ru-RU" dirty="0">
                <a:solidFill>
                  <a:schemeClr val="bg1"/>
                </a:solidFill>
              </a:rPr>
              <a:t>); обладая музыкальным слухом, в свободное время училась играть на домре. Семь классов окончила в 1953 году. </a:t>
            </a:r>
          </a:p>
          <a:p>
            <a:pPr lvl="0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29135" y="1668379"/>
            <a:ext cx="232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934" y="2428868"/>
            <a:ext cx="4766450" cy="305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63111" y="133181"/>
            <a:ext cx="84465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Monotype Corsiva" panose="03010101010201010101" pitchFamily="66" charset="0"/>
              </a:rPr>
              <a:t>Детство Валентины Терешковой. </a:t>
            </a:r>
            <a:endParaRPr lang="ru-RU" sz="4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53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170" y="1412776"/>
            <a:ext cx="53119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 1954 году начала работать на Ярославском шинном заводе </a:t>
            </a:r>
            <a:r>
              <a:rPr lang="ru-RU" dirty="0" err="1" smtClean="0">
                <a:solidFill>
                  <a:schemeClr val="bg1"/>
                </a:solidFill>
              </a:rPr>
              <a:t>браслетчицей</a:t>
            </a:r>
            <a:r>
              <a:rPr lang="ru-RU" dirty="0" smtClean="0">
                <a:solidFill>
                  <a:schemeClr val="bg1"/>
                </a:solidFill>
              </a:rPr>
              <a:t> в сборочно-вулканизационном цехе на подготовительной операции, где управляла диагонально-резательной машиной. Одновременно училась в вечерних классах школы рабочей молодёжи.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170" y="3573016"/>
            <a:ext cx="55279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 апреля 1955 года семь лет работала ткачихой на комбинате технических тканей «Красный перекоп», где также трудились её мама и старшая </a:t>
            </a:r>
            <a:r>
              <a:rPr lang="ru-RU" dirty="0" smtClean="0">
                <a:solidFill>
                  <a:schemeClr val="bg1"/>
                </a:solidFill>
              </a:rPr>
              <a:t>сестра.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170" y="4941168"/>
            <a:ext cx="51679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1960 году была избрана секретарем комсомольской организации </a:t>
            </a:r>
            <a:r>
              <a:rPr lang="ru-RU" dirty="0" smtClean="0">
                <a:solidFill>
                  <a:schemeClr val="bg1"/>
                </a:solidFill>
              </a:rPr>
              <a:t>комбината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500" y="1556792"/>
            <a:ext cx="2714625" cy="45339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155083" y="260648"/>
            <a:ext cx="20649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Monotype Corsiva" panose="03010101010201010101" pitchFamily="66" charset="0"/>
                <a:cs typeface="Andalus" panose="02020603050405020304" pitchFamily="18" charset="-78"/>
              </a:rPr>
              <a:t>Работа</a:t>
            </a:r>
            <a:r>
              <a:rPr lang="ru-RU" sz="4800" dirty="0">
                <a:solidFill>
                  <a:schemeClr val="bg1"/>
                </a:solidFill>
                <a:cs typeface="Andalus" panose="02020603050405020304" pitchFamily="18" charset="-78"/>
              </a:rPr>
              <a:t>.</a:t>
            </a:r>
            <a:endParaRPr lang="ru-RU" sz="4800" dirty="0"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829893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36041"/>
            <a:ext cx="90386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После первых успешных полётов советских космонавтов у Сергея Королёва появилась идея запустить в космос </a:t>
            </a:r>
            <a:r>
              <a:rPr lang="ru-RU" dirty="0" smtClean="0">
                <a:solidFill>
                  <a:schemeClr val="bg1"/>
                </a:solidFill>
              </a:rPr>
              <a:t>женщину-космонавта. </a:t>
            </a:r>
            <a:r>
              <a:rPr lang="ru-RU" dirty="0">
                <a:solidFill>
                  <a:schemeClr val="bg1"/>
                </a:solidFill>
              </a:rPr>
              <a:t>В начале 1962 года начался поиск претенденток по следующим критериям: парашютистка, возрастом до 30 лет, ростом до 170 см и весом до 70 кг. Из сотен кандидатур были выбраны пятеро: Жанна </a:t>
            </a:r>
            <a:r>
              <a:rPr lang="ru-RU" dirty="0" err="1">
                <a:solidFill>
                  <a:schemeClr val="bg1"/>
                </a:solidFill>
              </a:rPr>
              <a:t>Ёркина</a:t>
            </a:r>
            <a:r>
              <a:rPr lang="ru-RU" dirty="0">
                <a:solidFill>
                  <a:schemeClr val="bg1"/>
                </a:solidFill>
              </a:rPr>
              <a:t>, Татьяна Кузнецова, Валентина </a:t>
            </a:r>
            <a:r>
              <a:rPr lang="ru-RU" dirty="0" err="1">
                <a:solidFill>
                  <a:schemeClr val="bg1"/>
                </a:solidFill>
              </a:rPr>
              <a:t>Пономарёва</a:t>
            </a:r>
            <a:r>
              <a:rPr lang="ru-RU" dirty="0">
                <a:solidFill>
                  <a:schemeClr val="bg1"/>
                </a:solidFill>
              </a:rPr>
              <a:t>, Ирина </a:t>
            </a:r>
            <a:r>
              <a:rPr lang="ru-RU" dirty="0" smtClean="0">
                <a:solidFill>
                  <a:schemeClr val="bg1"/>
                </a:solidFill>
              </a:rPr>
              <a:t>Соловьёва и </a:t>
            </a:r>
            <a:r>
              <a:rPr lang="ru-RU" dirty="0">
                <a:solidFill>
                  <a:schemeClr val="bg1"/>
                </a:solidFill>
              </a:rPr>
              <a:t>Валентина Терешкова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833" y="2988234"/>
            <a:ext cx="49320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 феврале 1962 года Валентина Терешкова была зачислена в космонавты-слушатели. С марта по ноябрь 1962 года она проходила </a:t>
            </a:r>
            <a:r>
              <a:rPr lang="ru-RU" dirty="0" err="1">
                <a:solidFill>
                  <a:schemeClr val="bg1"/>
                </a:solidFill>
              </a:rPr>
              <a:t>общекосмическую</a:t>
            </a:r>
            <a:r>
              <a:rPr lang="ru-RU" dirty="0">
                <a:solidFill>
                  <a:schemeClr val="bg1"/>
                </a:solidFill>
              </a:rPr>
              <a:t> подготовку и после сдачи государственных экзаменов была зачислена в отряд космонавтов. C января по май 1963 года готовилась к полету на космическом корабле "Восток-6" по программе женского полета в составе группы вместе с Ириной Соловьевой, Валентиной Пономаревой, Жанной Еркиной. Была назначена основным кандидатом на </a:t>
            </a:r>
            <a:r>
              <a:rPr lang="ru-RU" dirty="0" smtClean="0">
                <a:solidFill>
                  <a:schemeClr val="bg1"/>
                </a:solidFill>
              </a:rPr>
              <a:t>полет.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680170"/>
            <a:ext cx="3024336" cy="403244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87827" y="99497"/>
            <a:ext cx="52629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Monotype Corsiva" panose="03010101010201010101" pitchFamily="66" charset="0"/>
                <a:cs typeface="Andalus" panose="02020603050405020304" pitchFamily="18" charset="-78"/>
              </a:rPr>
              <a:t>Отряд Космонавтов. </a:t>
            </a:r>
            <a:endParaRPr lang="ru-RU" sz="4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99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44141" y="1196752"/>
            <a:ext cx="55522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Была замужем за </a:t>
            </a:r>
            <a:r>
              <a:rPr lang="ru-RU" dirty="0" err="1">
                <a:solidFill>
                  <a:schemeClr val="bg1"/>
                </a:solidFill>
              </a:rPr>
              <a:t>Андрияном</a:t>
            </a:r>
            <a:r>
              <a:rPr lang="ru-RU" dirty="0">
                <a:solidFill>
                  <a:schemeClr val="bg1"/>
                </a:solidFill>
              </a:rPr>
              <a:t> Николаевым, свадьба состоялась в правительственном особняке на Ленинских горах 3 </a:t>
            </a:r>
            <a:r>
              <a:rPr lang="ru-RU" dirty="0" smtClean="0">
                <a:solidFill>
                  <a:schemeClr val="bg1"/>
                </a:solidFill>
              </a:rPr>
              <a:t>ноября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1963 </a:t>
            </a:r>
            <a:r>
              <a:rPr lang="ru-RU" dirty="0">
                <a:solidFill>
                  <a:schemeClr val="bg1"/>
                </a:solidFill>
              </a:rPr>
              <a:t>года, среди гостей был Н. С. Хрущёв. После бракосочетания и вплоть до развода Терешкова носила двойную фамилию </a:t>
            </a:r>
            <a:r>
              <a:rPr lang="ru-RU" b="1" dirty="0">
                <a:solidFill>
                  <a:schemeClr val="bg1"/>
                </a:solidFill>
              </a:rPr>
              <a:t>Николаева-Терешкова</a:t>
            </a:r>
            <a:r>
              <a:rPr lang="ru-RU" dirty="0">
                <a:solidFill>
                  <a:schemeClr val="bg1"/>
                </a:solidFill>
              </a:rPr>
              <a:t>. Этот брак официально расторгнут в 1982 году, после совершеннолетия дочери Елены.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829" y="1209228"/>
            <a:ext cx="3294217" cy="246654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56993" y="3675773"/>
            <a:ext cx="3563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 Второй муж — генерал-майор медицинской службы, директор Центрального института травматологии и ортопедии (ЦИТО) Юлий Шапошников (1931—1999).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84395" y="5430099"/>
            <a:ext cx="3563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8 июня 1964 года родилась дочь Елена </a:t>
            </a:r>
            <a:r>
              <a:rPr lang="ru-RU" dirty="0" err="1">
                <a:solidFill>
                  <a:schemeClr val="bg1"/>
                </a:solidFill>
              </a:rPr>
              <a:t>Андрияновна</a:t>
            </a:r>
            <a:r>
              <a:rPr lang="ru-RU" dirty="0">
                <a:solidFill>
                  <a:schemeClr val="bg1"/>
                </a:solidFill>
              </a:rPr>
              <a:t>: первый в мире ребёнок, и отец и мать которого были </a:t>
            </a:r>
            <a:r>
              <a:rPr lang="ru-RU" dirty="0" smtClean="0">
                <a:solidFill>
                  <a:schemeClr val="bg1"/>
                </a:solidFill>
              </a:rPr>
              <a:t>космонавтами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3929066"/>
            <a:ext cx="4320480" cy="258241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583934" y="188640"/>
            <a:ext cx="19078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Monotype Corsiva" panose="03010101010201010101" pitchFamily="66" charset="0"/>
              </a:rPr>
              <a:t>Семья.</a:t>
            </a:r>
            <a:r>
              <a:rPr lang="ru-RU" sz="4800" dirty="0">
                <a:latin typeface="Monotype Corsiva" panose="03010101010201010101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040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706068"/>
            <a:ext cx="90364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Первоначально предполагался одновременный полёт двух женских экипажей, однако в марте 1963 года от этого плана отказались, и стала задача выбора одной из пяти кандидатур.</a:t>
            </a:r>
          </a:p>
          <a:p>
            <a:r>
              <a:rPr lang="ru-RU" sz="1600" dirty="0">
                <a:solidFill>
                  <a:schemeClr val="bg1"/>
                </a:solidFill>
              </a:rPr>
              <a:t>При выборе Терешковой на роль первой женщины-космонавта кроме успешного прохождения подготовки учитывались и политические моменты: Терешкова была из рабочих, тогда как, например, </a:t>
            </a:r>
            <a:r>
              <a:rPr lang="ru-RU" sz="1600" dirty="0" err="1">
                <a:solidFill>
                  <a:schemeClr val="bg1"/>
                </a:solidFill>
              </a:rPr>
              <a:t>Пономарёва</a:t>
            </a:r>
            <a:r>
              <a:rPr lang="ru-RU" sz="1600" dirty="0">
                <a:solidFill>
                  <a:schemeClr val="bg1"/>
                </a:solidFill>
              </a:rPr>
              <a:t> и Соловьёва — из служащих. Кроме того, отец Терешковой, Владимир, погиб во время советско-финской </a:t>
            </a:r>
            <a:r>
              <a:rPr lang="ru-RU" sz="1600" dirty="0" smtClean="0">
                <a:solidFill>
                  <a:schemeClr val="bg1"/>
                </a:solidFill>
              </a:rPr>
              <a:t>войны, </a:t>
            </a:r>
            <a:r>
              <a:rPr lang="ru-RU" sz="1600" dirty="0">
                <a:solidFill>
                  <a:schemeClr val="bg1"/>
                </a:solidFill>
              </a:rPr>
              <a:t>когда ей было два года. Уже после полёта, когда Терешкову спросили, чем Советский Союз может отблагодарить за её службу, она попросила найти место гибели её </a:t>
            </a:r>
            <a:r>
              <a:rPr lang="ru-RU" sz="1600" dirty="0" smtClean="0">
                <a:solidFill>
                  <a:schemeClr val="bg1"/>
                </a:solidFill>
              </a:rPr>
              <a:t>отца.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991" y="2924944"/>
            <a:ext cx="45182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Свой космический полёт (первый в мире полёт женщины-космонавта) Терешкова совершила 16 июня 1963 года на космическом корабле Восток-6, он </a:t>
            </a:r>
            <a:r>
              <a:rPr lang="ru-RU" sz="1600" dirty="0" smtClean="0">
                <a:solidFill>
                  <a:schemeClr val="bg1"/>
                </a:solidFill>
              </a:rPr>
              <a:t>продолжался трое </a:t>
            </a:r>
            <a:r>
              <a:rPr lang="ru-RU" sz="1600" dirty="0">
                <a:solidFill>
                  <a:schemeClr val="bg1"/>
                </a:solidFill>
              </a:rPr>
              <a:t>суток. Старт произошёл на </a:t>
            </a:r>
            <a:r>
              <a:rPr lang="ru-RU" sz="1600" dirty="0" smtClean="0">
                <a:solidFill>
                  <a:schemeClr val="bg1"/>
                </a:solidFill>
              </a:rPr>
              <a:t>Байконуре. </a:t>
            </a:r>
            <a:r>
              <a:rPr lang="ru-RU" sz="1600" dirty="0">
                <a:solidFill>
                  <a:schemeClr val="bg1"/>
                </a:solidFill>
              </a:rPr>
              <a:t>Одновременно на орбите находился космический корабль Восток-5, пилотируемый космонавтом Валерием Быковским.</a:t>
            </a:r>
          </a:p>
          <a:p>
            <a:r>
              <a:rPr lang="ru-RU" sz="1600" dirty="0">
                <a:solidFill>
                  <a:schemeClr val="bg1"/>
                </a:solidFill>
              </a:rPr>
              <a:t>В день первого полёта в космос она сказала родным, что уезжает на соревнования парашютистов, о полёте они узнали из новостей по радио.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53550" y="5157192"/>
            <a:ext cx="45248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Позывной Терешковой на время полёта — «Чайка»; фраза, которую она произнесла перед стартом: «Эй! Небо! Сними шляпу!» (изменённая цитата из поэмы В. </a:t>
            </a:r>
            <a:r>
              <a:rPr lang="ru-RU" sz="1600" dirty="0" smtClean="0">
                <a:solidFill>
                  <a:schemeClr val="bg1"/>
                </a:solidFill>
              </a:rPr>
              <a:t>Маяковского «Облако </a:t>
            </a:r>
            <a:r>
              <a:rPr lang="ru-RU" sz="1600" dirty="0">
                <a:solidFill>
                  <a:schemeClr val="bg1"/>
                </a:solidFill>
              </a:rPr>
              <a:t>в штанах</a:t>
            </a:r>
            <a:r>
              <a:rPr lang="ru-RU" sz="1600" dirty="0" smtClean="0">
                <a:solidFill>
                  <a:schemeClr val="bg1"/>
                </a:solidFill>
              </a:rPr>
              <a:t>»).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420" y="2768171"/>
            <a:ext cx="3173110" cy="238902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52619" y="93"/>
            <a:ext cx="27462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i="1" dirty="0">
                <a:solidFill>
                  <a:schemeClr val="bg1"/>
                </a:solidFill>
                <a:latin typeface="Bookman Old Style" panose="02050604050505020204" pitchFamily="18" charset="0"/>
                <a:cs typeface="Andalus" panose="02020603050405020304" pitchFamily="18" charset="-78"/>
              </a:rPr>
              <a:t>Космос.</a:t>
            </a:r>
            <a:r>
              <a:rPr lang="ru-RU" sz="4800" i="1" dirty="0">
                <a:latin typeface="Bookman Old Style" panose="02050604050505020204" pitchFamily="18" charset="0"/>
                <a:cs typeface="Andalus" panose="02020603050405020304" pitchFamily="18" charset="-78"/>
              </a:rPr>
              <a:t>.</a:t>
            </a:r>
            <a:endParaRPr lang="ru-RU" sz="4800" dirty="0"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4538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215" y="1134409"/>
            <a:ext cx="468480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600" dirty="0">
                <a:solidFill>
                  <a:schemeClr val="bg1"/>
                </a:solidFill>
              </a:rPr>
              <a:t>С марта 1962 года — член КПСС.</a:t>
            </a:r>
          </a:p>
          <a:p>
            <a:pPr marL="285750" indent="-285750">
              <a:buBlip>
                <a:blip r:embed="rId2"/>
              </a:buBlip>
            </a:pPr>
            <a:r>
              <a:rPr lang="ru-RU" sz="1600" dirty="0">
                <a:solidFill>
                  <a:schemeClr val="bg1"/>
                </a:solidFill>
              </a:rPr>
              <a:t>В 1966—1989 годы — депутат Верховного Совета СССР VII—XI созывов.</a:t>
            </a:r>
          </a:p>
          <a:p>
            <a:pPr marL="285750" indent="-285750">
              <a:buBlip>
                <a:blip r:embed="rId2"/>
              </a:buBlip>
            </a:pPr>
            <a:r>
              <a:rPr lang="ru-RU" sz="1600" dirty="0">
                <a:solidFill>
                  <a:schemeClr val="bg1"/>
                </a:solidFill>
              </a:rPr>
              <a:t>В 1968—1987 годах возглавляла Комитет советских женщин.</a:t>
            </a:r>
          </a:p>
          <a:p>
            <a:pPr marL="285750" indent="-285750">
              <a:buBlip>
                <a:blip r:embed="rId2"/>
              </a:buBlip>
            </a:pPr>
            <a:r>
              <a:rPr lang="ru-RU" sz="1600" dirty="0">
                <a:solidFill>
                  <a:schemeClr val="bg1"/>
                </a:solidFill>
              </a:rPr>
              <a:t>В 1969 — вице-президент Международной демократической федерации женщин, член Всемирного Совета Мира</a:t>
            </a:r>
          </a:p>
          <a:p>
            <a:pPr marL="285750" indent="-285750">
              <a:buBlip>
                <a:blip r:embed="rId2"/>
              </a:buBlip>
            </a:pPr>
            <a:r>
              <a:rPr lang="ru-RU" sz="1600" dirty="0">
                <a:solidFill>
                  <a:schemeClr val="bg1"/>
                </a:solidFill>
              </a:rPr>
              <a:t>В 1971—1989 годах — член ЦК КПСС, делегат XXIV, XXV, XXVI и XXVII съездов КПСС.</a:t>
            </a:r>
          </a:p>
          <a:p>
            <a:pPr marL="285750" indent="-285750">
              <a:buBlip>
                <a:blip r:embed="rId2"/>
              </a:buBlip>
            </a:pPr>
            <a:r>
              <a:rPr lang="ru-RU" sz="1600" dirty="0">
                <a:solidFill>
                  <a:schemeClr val="bg1"/>
                </a:solidFill>
              </a:rPr>
              <a:t>В 1974—1989 годы — депутат и член Президиума Верховного Совета СССР.</a:t>
            </a:r>
          </a:p>
          <a:p>
            <a:pPr marL="285750" indent="-285750">
              <a:buBlip>
                <a:blip r:embed="rId2"/>
              </a:buBlip>
            </a:pPr>
            <a:r>
              <a:rPr lang="ru-RU" sz="1600" dirty="0">
                <a:solidFill>
                  <a:schemeClr val="bg1"/>
                </a:solidFill>
              </a:rPr>
              <a:t>В 1987—1992 годах председатель Президиума Союза советских обществ дружбы и культурных связей с зарубежными странами.</a:t>
            </a:r>
          </a:p>
          <a:p>
            <a:pPr marL="285750" indent="-285750">
              <a:buBlip>
                <a:blip r:embed="rId2"/>
              </a:buBlip>
            </a:pPr>
            <a:r>
              <a:rPr lang="ru-RU" sz="1600" dirty="0">
                <a:solidFill>
                  <a:schemeClr val="bg1"/>
                </a:solidFill>
              </a:rPr>
              <a:t>В 1989—1992 годы — народный депутат СССР от Союза советских обществ дружбы и культурных связей с зарубежными странами и общества «Родина».</a:t>
            </a:r>
          </a:p>
          <a:p>
            <a:pPr marL="285750" indent="-285750">
              <a:buBlip>
                <a:blip r:embed="rId2"/>
              </a:buBlip>
            </a:pPr>
            <a:r>
              <a:rPr lang="ru-RU" sz="1600" dirty="0">
                <a:solidFill>
                  <a:schemeClr val="bg1"/>
                </a:solidFill>
              </a:rPr>
              <a:t>В 1992 году — председатель президиума Российской ассоциации международного сотрудничества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1" y="1102578"/>
            <a:ext cx="425898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600" dirty="0">
                <a:solidFill>
                  <a:schemeClr val="bg1"/>
                </a:solidFill>
              </a:rPr>
              <a:t>В 1992—1995 годах — первый заместитель председателя Российского агентства международного сотрудничества и развития.</a:t>
            </a:r>
          </a:p>
          <a:p>
            <a:pPr marL="285750" indent="-285750">
              <a:buBlip>
                <a:blip r:embed="rId2"/>
              </a:buBlip>
            </a:pPr>
            <a:r>
              <a:rPr lang="ru-RU" sz="1600" dirty="0">
                <a:solidFill>
                  <a:schemeClr val="bg1"/>
                </a:solidFill>
              </a:rPr>
              <a:t>В 1994—2004 годах — руководитель Российского центра международного научного и культурного сотрудничества.</a:t>
            </a:r>
          </a:p>
          <a:p>
            <a:pPr marL="285750" indent="-285750">
              <a:buBlip>
                <a:blip r:embed="rId2"/>
              </a:buBlip>
            </a:pPr>
            <a:r>
              <a:rPr lang="ru-RU" sz="1600" dirty="0">
                <a:solidFill>
                  <a:schemeClr val="bg1"/>
                </a:solidFill>
              </a:rPr>
              <a:t>В 2008—2011 годах — депутат Ярославской областной думы от партии «Единая Россия», заместитель председателя.</a:t>
            </a:r>
          </a:p>
          <a:p>
            <a:pPr marL="285750" indent="-285750">
              <a:buBlip>
                <a:blip r:embed="rId2"/>
              </a:buBlip>
            </a:pPr>
            <a:r>
              <a:rPr lang="ru-RU" sz="1600" dirty="0">
                <a:solidFill>
                  <a:schemeClr val="bg1"/>
                </a:solidFill>
              </a:rPr>
              <a:t>В 2011 году избрана депутатом Государственной думы России от партии «Единая Россия» по ярославскому региональному списку.</a:t>
            </a:r>
          </a:p>
          <a:p>
            <a:pPr marL="285750" indent="-285750">
              <a:buBlip>
                <a:blip r:embed="rId2"/>
              </a:buBlip>
            </a:pPr>
            <a:r>
              <a:rPr lang="ru-RU" sz="1600" dirty="0">
                <a:solidFill>
                  <a:schemeClr val="bg1"/>
                </a:solidFill>
              </a:rPr>
              <a:t>При содействии и участии Терешковой в Ярославле открыт университет, построены новое здание техникума лёгкой промышленности, речной вокзал, планетарий, благоустроена набережная Волги. В течение всей жизни оказывает помощь родной школе и Ярославскому детскому дому.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246622"/>
            <a:ext cx="73003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Monotype Corsiva" panose="03010101010201010101" pitchFamily="66" charset="0"/>
              </a:rPr>
              <a:t>Общественная деятельность.</a:t>
            </a:r>
            <a:r>
              <a:rPr lang="ru-RU" sz="4800" dirty="0">
                <a:latin typeface="Monotype Corsiva" panose="03010101010201010101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1137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201622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Презентацию сделал Константин Попов ученик 9 А класса, </a:t>
            </a:r>
            <a:r>
              <a:rPr lang="ru-RU" dirty="0" smtClean="0">
                <a:solidFill>
                  <a:schemeClr val="bg1"/>
                </a:solidFill>
              </a:rPr>
              <a:t>МБОУ СОШ </a:t>
            </a:r>
            <a:r>
              <a:rPr lang="ru-RU" dirty="0" smtClean="0">
                <a:solidFill>
                  <a:schemeClr val="bg1"/>
                </a:solidFill>
              </a:rPr>
              <a:t>№28.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8807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Words>140</Words>
  <Application>Microsoft Office PowerPoint</Application>
  <PresentationFormat>Экран (4:3)</PresentationFormat>
  <Paragraphs>52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Презентацию сделал Константин Попов ученик 9 А класса, МБОУ СОШ №28.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Детство Валентины Терешковой</dc:title>
  <dc:creator>Mama</dc:creator>
  <cp:lastModifiedBy>Mama</cp:lastModifiedBy>
  <cp:revision>20</cp:revision>
  <dcterms:created xsi:type="dcterms:W3CDTF">2013-09-13T13:51:37Z</dcterms:created>
  <dcterms:modified xsi:type="dcterms:W3CDTF">2013-09-16T17:20:00Z</dcterms:modified>
</cp:coreProperties>
</file>